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9"/>
  </p:notesMasterIdLst>
  <p:sldIdLst>
    <p:sldId id="424" r:id="rId5"/>
    <p:sldId id="4947" r:id="rId6"/>
    <p:sldId id="4948" r:id="rId7"/>
    <p:sldId id="434" r:id="rId8"/>
    <p:sldId id="461" r:id="rId9"/>
    <p:sldId id="462" r:id="rId10"/>
    <p:sldId id="392" r:id="rId11"/>
    <p:sldId id="436" r:id="rId12"/>
    <p:sldId id="437" r:id="rId13"/>
    <p:sldId id="440" r:id="rId14"/>
    <p:sldId id="452" r:id="rId15"/>
    <p:sldId id="441" r:id="rId16"/>
    <p:sldId id="451" r:id="rId17"/>
    <p:sldId id="459" r:id="rId18"/>
    <p:sldId id="457" r:id="rId19"/>
    <p:sldId id="460" r:id="rId20"/>
    <p:sldId id="453" r:id="rId21"/>
    <p:sldId id="458" r:id="rId22"/>
    <p:sldId id="438" r:id="rId23"/>
    <p:sldId id="433" r:id="rId24"/>
    <p:sldId id="4949" r:id="rId25"/>
    <p:sldId id="449" r:id="rId26"/>
    <p:sldId id="448" r:id="rId27"/>
    <p:sldId id="428" r:id="rId28"/>
  </p:sldIdLst>
  <p:sldSz cx="12192000" cy="6858000"/>
  <p:notesSz cx="6797675" cy="9928225"/>
  <p:custDataLst>
    <p:tags r:id="rId30"/>
  </p:custData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ZAIS Marc" initials="AM" lastIdx="11" clrIdx="0">
    <p:extLst>
      <p:ext uri="{19B8F6BF-5375-455C-9EA6-DF929625EA0E}">
        <p15:presenceInfo xmlns:p15="http://schemas.microsoft.com/office/powerpoint/2012/main" userId="S::marc.azais@sacem.fr::22c5eb73-bbf7-49fc-8546-4d0f020999e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9401"/>
    <a:srgbClr val="CC6600"/>
    <a:srgbClr val="E2277A"/>
    <a:srgbClr val="721F55"/>
    <a:srgbClr val="BC214A"/>
    <a:srgbClr val="FCCAC7"/>
    <a:srgbClr val="E53517"/>
    <a:srgbClr val="E53528"/>
    <a:srgbClr val="6F7072"/>
    <a:srgbClr val="009E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Style léger 1 - Accentuation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E3FDE45-AF77-4B5C-9715-49D594BDF05E}" styleName="Style léger 1 - Accentuation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58" autoAdjust="0"/>
    <p:restoredTop sz="94291" autoAdjust="0"/>
  </p:normalViewPr>
  <p:slideViewPr>
    <p:cSldViewPr snapToGrid="0" snapToObjects="1">
      <p:cViewPr varScale="1">
        <p:scale>
          <a:sx n="107" d="100"/>
          <a:sy n="107" d="100"/>
        </p:scale>
        <p:origin x="864" y="114"/>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ags" Target="tags/tag1.xml"/><Relationship Id="rId35" Type="http://schemas.openxmlformats.org/officeDocument/2006/relationships/tableStyles" Target="tableStyle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136"/>
          </a:xfrm>
          <a:prstGeom prst="rect">
            <a:avLst/>
          </a:prstGeom>
        </p:spPr>
        <p:txBody>
          <a:bodyPr vert="horz" lIns="92153" tIns="46077" rIns="92153" bIns="46077"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136"/>
          </a:xfrm>
          <a:prstGeom prst="rect">
            <a:avLst/>
          </a:prstGeom>
        </p:spPr>
        <p:txBody>
          <a:bodyPr vert="horz" lIns="92153" tIns="46077" rIns="92153" bIns="46077" rtlCol="0"/>
          <a:lstStyle>
            <a:lvl1pPr algn="r">
              <a:defRPr sz="1200"/>
            </a:lvl1pPr>
          </a:lstStyle>
          <a:p>
            <a:fld id="{85A0E869-9D51-BF46-8700-7D56EBD621C0}" type="datetimeFigureOut">
              <a:rPr lang="fr-FR" smtClean="0"/>
              <a:t>08/02/2022</a:t>
            </a:fld>
            <a:endParaRPr lang="fr-FR"/>
          </a:p>
        </p:txBody>
      </p:sp>
      <p:sp>
        <p:nvSpPr>
          <p:cNvPr id="4" name="Espace réservé de l’image des diapositives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2153" tIns="46077" rIns="92153" bIns="46077" rtlCol="0" anchor="ctr"/>
          <a:lstStyle/>
          <a:p>
            <a:endParaRPr lang="fr-FR"/>
          </a:p>
        </p:txBody>
      </p:sp>
      <p:sp>
        <p:nvSpPr>
          <p:cNvPr id="5" name="Espace réservé des commentaires 4"/>
          <p:cNvSpPr>
            <a:spLocks noGrp="1"/>
          </p:cNvSpPr>
          <p:nvPr>
            <p:ph type="body" sz="quarter" idx="3"/>
          </p:nvPr>
        </p:nvSpPr>
        <p:spPr>
          <a:xfrm>
            <a:off x="679768" y="4777961"/>
            <a:ext cx="5438140" cy="3909239"/>
          </a:xfrm>
          <a:prstGeom prst="rect">
            <a:avLst/>
          </a:prstGeom>
        </p:spPr>
        <p:txBody>
          <a:bodyPr vert="horz" lIns="92153" tIns="46077" rIns="92153" bIns="46077"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30094"/>
            <a:ext cx="2945659" cy="498135"/>
          </a:xfrm>
          <a:prstGeom prst="rect">
            <a:avLst/>
          </a:prstGeom>
        </p:spPr>
        <p:txBody>
          <a:bodyPr vert="horz" lIns="92153" tIns="46077" rIns="92153" bIns="46077"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30094"/>
            <a:ext cx="2945659" cy="498135"/>
          </a:xfrm>
          <a:prstGeom prst="rect">
            <a:avLst/>
          </a:prstGeom>
        </p:spPr>
        <p:txBody>
          <a:bodyPr vert="horz" lIns="92153" tIns="46077" rIns="92153" bIns="46077" rtlCol="0" anchor="b"/>
          <a:lstStyle>
            <a:lvl1pPr algn="r">
              <a:defRPr sz="1200"/>
            </a:lvl1pPr>
          </a:lstStyle>
          <a:p>
            <a:fld id="{CF37594C-EC4E-2740-AF92-99E3317229FB}" type="slidenum">
              <a:rPr lang="fr-FR" smtClean="0"/>
              <a:t>‹N°›</a:t>
            </a:fld>
            <a:endParaRPr lang="fr-FR"/>
          </a:p>
        </p:txBody>
      </p:sp>
    </p:spTree>
    <p:extLst>
      <p:ext uri="{BB962C8B-B14F-4D97-AF65-F5344CB8AC3E}">
        <p14:creationId xmlns:p14="http://schemas.microsoft.com/office/powerpoint/2010/main" val="2107444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6" name="Rectangle 6">
            <a:extLst>
              <a:ext uri="{FF2B5EF4-FFF2-40B4-BE49-F238E27FC236}">
                <a16:creationId xmlns:a16="http://schemas.microsoft.com/office/drawing/2014/main" id="{C0FB4B27-BDF1-48A5-834F-CBFAA745A822}"/>
              </a:ext>
            </a:extLst>
          </p:cNvPr>
          <p:cNvSpPr/>
          <p:nvPr userDrawn="1"/>
        </p:nvSpPr>
        <p:spPr>
          <a:xfrm>
            <a:off x="0" y="-12700"/>
            <a:ext cx="12192000" cy="68707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0" fmla="*/ 1028700 w 12192000"/>
              <a:gd name="connsiteY0" fmla="*/ 0 h 6870700"/>
              <a:gd name="connsiteX1" fmla="*/ 12192000 w 12192000"/>
              <a:gd name="connsiteY1" fmla="*/ 12700 h 6870700"/>
              <a:gd name="connsiteX2" fmla="*/ 12192000 w 12192000"/>
              <a:gd name="connsiteY2" fmla="*/ 6870700 h 6870700"/>
              <a:gd name="connsiteX3" fmla="*/ 0 w 12192000"/>
              <a:gd name="connsiteY3" fmla="*/ 6870700 h 6870700"/>
              <a:gd name="connsiteX4" fmla="*/ 1028700 w 12192000"/>
              <a:gd name="connsiteY4" fmla="*/ 0 h 6870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6870700">
                <a:moveTo>
                  <a:pt x="1028700" y="0"/>
                </a:moveTo>
                <a:lnTo>
                  <a:pt x="12192000" y="12700"/>
                </a:lnTo>
                <a:lnTo>
                  <a:pt x="12192000" y="6870700"/>
                </a:lnTo>
                <a:lnTo>
                  <a:pt x="0" y="6870700"/>
                </a:lnTo>
                <a:lnTo>
                  <a:pt x="1028700" y="0"/>
                </a:lnTo>
                <a:close/>
              </a:path>
            </a:pathLst>
          </a:custGeom>
          <a:gradFill flip="none" rotWithShape="1">
            <a:gsLst>
              <a:gs pos="0">
                <a:schemeClr val="accent1">
                  <a:lumMod val="89000"/>
                </a:schemeClr>
              </a:gs>
              <a:gs pos="100000">
                <a:schemeClr val="accent1"/>
              </a:gs>
              <a:gs pos="50000">
                <a:schemeClr val="accent1">
                  <a:lumMod val="75000"/>
                </a:schemeClr>
              </a:gs>
              <a:gs pos="0">
                <a:schemeClr val="accent2"/>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bg1"/>
              </a:solidFill>
            </a:endParaRPr>
          </a:p>
        </p:txBody>
      </p:sp>
      <p:sp>
        <p:nvSpPr>
          <p:cNvPr id="2" name="Titre 1"/>
          <p:cNvSpPr>
            <a:spLocks noGrp="1"/>
          </p:cNvSpPr>
          <p:nvPr>
            <p:ph type="ctrTitle" hasCustomPrompt="1"/>
          </p:nvPr>
        </p:nvSpPr>
        <p:spPr>
          <a:xfrm>
            <a:off x="3543301" y="4231966"/>
            <a:ext cx="7200000" cy="393954"/>
          </a:xfrm>
        </p:spPr>
        <p:txBody>
          <a:bodyPr wrap="square" anchor="t" anchorCtr="0">
            <a:spAutoFit/>
          </a:bodyPr>
          <a:lstStyle>
            <a:lvl1pPr algn="r">
              <a:defRPr sz="3200" b="1" cap="all" baseline="0">
                <a:solidFill>
                  <a:schemeClr val="bg1"/>
                </a:solidFill>
              </a:defRPr>
            </a:lvl1pPr>
          </a:lstStyle>
          <a:p>
            <a:r>
              <a:rPr lang="fr-FR" dirty="0"/>
              <a:t>Cliquez et modifiez le titre</a:t>
            </a:r>
          </a:p>
        </p:txBody>
      </p:sp>
      <p:sp>
        <p:nvSpPr>
          <p:cNvPr id="7" name="Sous-titre 2">
            <a:extLst>
              <a:ext uri="{FF2B5EF4-FFF2-40B4-BE49-F238E27FC236}">
                <a16:creationId xmlns:a16="http://schemas.microsoft.com/office/drawing/2014/main" id="{6A9FD9B2-C95A-4038-83AE-4B2CEFF2A456}"/>
              </a:ext>
            </a:extLst>
          </p:cNvPr>
          <p:cNvSpPr>
            <a:spLocks noGrp="1"/>
          </p:cNvSpPr>
          <p:nvPr>
            <p:ph type="subTitle" idx="1"/>
          </p:nvPr>
        </p:nvSpPr>
        <p:spPr>
          <a:xfrm>
            <a:off x="3543301" y="5067300"/>
            <a:ext cx="7200000" cy="768013"/>
          </a:xfrm>
        </p:spPr>
        <p:txBody>
          <a:bodyPr anchor="t">
            <a:normAutofit/>
          </a:bodyPr>
          <a:lstStyle>
            <a:lvl1pPr marL="0" indent="0" algn="r">
              <a:buNone/>
              <a:defRPr sz="2000" b="0" cap="none">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pic>
        <p:nvPicPr>
          <p:cNvPr id="9" name="Image 8">
            <a:extLst>
              <a:ext uri="{FF2B5EF4-FFF2-40B4-BE49-F238E27FC236}">
                <a16:creationId xmlns:a16="http://schemas.microsoft.com/office/drawing/2014/main" id="{AA7BE376-F512-449B-AD96-B7278FD972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6400" y="864052"/>
            <a:ext cx="6171578" cy="3515759"/>
          </a:xfrm>
          <a:prstGeom prst="rect">
            <a:avLst/>
          </a:prstGeom>
        </p:spPr>
      </p:pic>
      <p:sp>
        <p:nvSpPr>
          <p:cNvPr id="4" name="Espace réservé de la date 3"/>
          <p:cNvSpPr>
            <a:spLocks noGrp="1"/>
          </p:cNvSpPr>
          <p:nvPr>
            <p:ph type="dt" sz="half" idx="10"/>
          </p:nvPr>
        </p:nvSpPr>
        <p:spPr>
          <a:xfrm>
            <a:off x="9094546" y="5855822"/>
            <a:ext cx="1648755" cy="276999"/>
          </a:xfrm>
          <a:prstGeom prst="rect">
            <a:avLst/>
          </a:prstGeom>
        </p:spPr>
        <p:txBody>
          <a:bodyPr wrap="square" lIns="0" tIns="0" rIns="0" bIns="0">
            <a:spAutoFit/>
          </a:bodyPr>
          <a:lstStyle>
            <a:lvl1pPr algn="r">
              <a:defRPr sz="1800">
                <a:solidFill>
                  <a:schemeClr val="bg1"/>
                </a:solidFill>
              </a:defRPr>
            </a:lvl1pPr>
          </a:lstStyle>
          <a:p>
            <a:endParaRPr lang="fr-FR" dirty="0"/>
          </a:p>
        </p:txBody>
      </p:sp>
    </p:spTree>
    <p:extLst>
      <p:ext uri="{BB962C8B-B14F-4D97-AF65-F5344CB8AC3E}">
        <p14:creationId xmlns:p14="http://schemas.microsoft.com/office/powerpoint/2010/main" val="1894045867"/>
      </p:ext>
    </p:extLst>
  </p:cSld>
  <p:clrMapOvr>
    <a:masterClrMapping/>
  </p:clrMapOvr>
  <p:extLst>
    <p:ext uri="{DCECCB84-F9BA-43D5-87BE-67443E8EF086}">
      <p15:sldGuideLst xmlns:p15="http://schemas.microsoft.com/office/powerpoint/2012/main">
        <p15:guide id="1" pos="84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plat + Encadrés">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5006451-EB85-47C7-8C75-2220A8C18D89}"/>
              </a:ext>
            </a:extLst>
          </p:cNvPr>
          <p:cNvSpPr/>
          <p:nvPr userDrawn="1"/>
        </p:nvSpPr>
        <p:spPr>
          <a:xfrm>
            <a:off x="0" y="5999018"/>
            <a:ext cx="12192000" cy="8589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lvl1pPr>
              <a:defRPr cap="all" baseline="0"/>
            </a:lvl1pPr>
          </a:lstStyle>
          <a:p>
            <a:r>
              <a:rPr lang="fr-FR"/>
              <a:t>Cliquez et modifiez le titre</a:t>
            </a:r>
          </a:p>
        </p:txBody>
      </p:sp>
      <p:sp>
        <p:nvSpPr>
          <p:cNvPr id="5" name="Espace réservé du pied de page 4"/>
          <p:cNvSpPr>
            <a:spLocks noGrp="1"/>
          </p:cNvSpPr>
          <p:nvPr>
            <p:ph type="ftr" sz="quarter" idx="11"/>
          </p:nvPr>
        </p:nvSpPr>
        <p:spPr/>
        <p:txBody>
          <a:bodyPr/>
          <a:lstStyle/>
          <a:p>
            <a:r>
              <a:rPr lang="fr-FR"/>
              <a:t>Direction du Réseau - Réforme CHRD 2022</a:t>
            </a:r>
          </a:p>
        </p:txBody>
      </p:sp>
      <p:sp>
        <p:nvSpPr>
          <p:cNvPr id="6" name="Espace réservé du numéro de diapositive 5"/>
          <p:cNvSpPr>
            <a:spLocks noGrp="1"/>
          </p:cNvSpPr>
          <p:nvPr>
            <p:ph type="sldNum" sz="quarter" idx="12"/>
          </p:nvPr>
        </p:nvSpPr>
        <p:spPr/>
        <p:txBody>
          <a:bodyPr/>
          <a:lstStyle/>
          <a:p>
            <a:fld id="{746EC8D2-98DA-6647-9D70-EF804C5DC6D9}" type="slidenum">
              <a:rPr lang="fr-FR" smtClean="0"/>
              <a:t>‹N°›</a:t>
            </a:fld>
            <a:endParaRPr lang="fr-FR"/>
          </a:p>
        </p:txBody>
      </p:sp>
      <p:sp>
        <p:nvSpPr>
          <p:cNvPr id="8" name="Espace réservé du texte 8">
            <a:extLst>
              <a:ext uri="{FF2B5EF4-FFF2-40B4-BE49-F238E27FC236}">
                <a16:creationId xmlns:a16="http://schemas.microsoft.com/office/drawing/2014/main" id="{DFB36FAE-2DA9-4F89-B393-9F6FA6CBFC3B}"/>
              </a:ext>
            </a:extLst>
          </p:cNvPr>
          <p:cNvSpPr>
            <a:spLocks noGrp="1" noChangeAspect="1"/>
          </p:cNvSpPr>
          <p:nvPr>
            <p:ph type="body" sz="quarter" idx="16" hasCustomPrompt="1"/>
          </p:nvPr>
        </p:nvSpPr>
        <p:spPr>
          <a:xfrm>
            <a:off x="1502121" y="2487352"/>
            <a:ext cx="2664000" cy="2664000"/>
          </a:xfrm>
          <a:solidFill>
            <a:schemeClr val="bg1">
              <a:alpha val="84000"/>
            </a:schemeClr>
          </a:solidFill>
          <a:ln>
            <a:solidFill>
              <a:schemeClr val="tx2"/>
            </a:solidFill>
          </a:ln>
        </p:spPr>
        <p:txBody>
          <a:bodyPr wrap="square" lIns="288000" tIns="288000" rIns="288000" bIns="288000" anchor="t" anchorCtr="1">
            <a:noAutofit/>
          </a:bodyPr>
          <a:lstStyle>
            <a:lvl1pPr algn="ctr">
              <a:lnSpc>
                <a:spcPct val="80000"/>
              </a:lnSpc>
              <a:spcBef>
                <a:spcPts val="0"/>
              </a:spcBef>
              <a:spcAft>
                <a:spcPts val="1200"/>
              </a:spcAft>
              <a:defRPr sz="8000" b="0" i="0">
                <a:solidFill>
                  <a:schemeClr val="accent3"/>
                </a:solidFill>
              </a:defRPr>
            </a:lvl1pPr>
            <a:lvl2pPr algn="ctr">
              <a:lnSpc>
                <a:spcPct val="80000"/>
              </a:lnSpc>
              <a:spcBef>
                <a:spcPts val="0"/>
              </a:spcBef>
              <a:defRPr sz="3200" b="0" i="1" cap="none" baseline="0">
                <a:solidFill>
                  <a:schemeClr val="tx1"/>
                </a:solidFill>
              </a:defRPr>
            </a:lvl2pPr>
            <a:lvl3pPr algn="ctr">
              <a:spcBef>
                <a:spcPts val="0"/>
              </a:spcBef>
              <a:defRPr sz="1800" b="0" i="0">
                <a:solidFill>
                  <a:schemeClr val="tx1"/>
                </a:solidFill>
              </a:defRPr>
            </a:lvl3pPr>
          </a:lstStyle>
          <a:p>
            <a:pPr lvl="0"/>
            <a:r>
              <a:rPr lang="fr-FR" dirty="0"/>
              <a:t>N1</a:t>
            </a:r>
          </a:p>
          <a:p>
            <a:pPr lvl="1"/>
            <a:r>
              <a:rPr lang="fr-FR" dirty="0"/>
              <a:t>Deuxième niveau</a:t>
            </a:r>
          </a:p>
          <a:p>
            <a:pPr lvl="2"/>
            <a:r>
              <a:rPr lang="fr-FR" dirty="0" err="1"/>
              <a:t>Troisieme</a:t>
            </a:r>
            <a:r>
              <a:rPr lang="fr-FR" dirty="0"/>
              <a:t> niveau</a:t>
            </a:r>
          </a:p>
        </p:txBody>
      </p:sp>
      <p:sp>
        <p:nvSpPr>
          <p:cNvPr id="22" name="Espace réservé du texte 8">
            <a:extLst>
              <a:ext uri="{FF2B5EF4-FFF2-40B4-BE49-F238E27FC236}">
                <a16:creationId xmlns:a16="http://schemas.microsoft.com/office/drawing/2014/main" id="{F178FE3D-AA42-4D21-84D8-D83C549A50C2}"/>
              </a:ext>
            </a:extLst>
          </p:cNvPr>
          <p:cNvSpPr>
            <a:spLocks noGrp="1" noChangeAspect="1"/>
          </p:cNvSpPr>
          <p:nvPr>
            <p:ph type="body" sz="quarter" idx="17" hasCustomPrompt="1"/>
          </p:nvPr>
        </p:nvSpPr>
        <p:spPr>
          <a:xfrm>
            <a:off x="4764000" y="2487352"/>
            <a:ext cx="2664000" cy="2664000"/>
          </a:xfrm>
          <a:solidFill>
            <a:schemeClr val="bg1">
              <a:alpha val="84000"/>
            </a:schemeClr>
          </a:solidFill>
          <a:ln>
            <a:solidFill>
              <a:schemeClr val="tx2"/>
            </a:solidFill>
          </a:ln>
        </p:spPr>
        <p:txBody>
          <a:bodyPr wrap="square" lIns="288000" tIns="288000" rIns="288000" bIns="288000" anchor="t" anchorCtr="1">
            <a:noAutofit/>
          </a:bodyPr>
          <a:lstStyle>
            <a:lvl1pPr algn="ctr">
              <a:lnSpc>
                <a:spcPct val="80000"/>
              </a:lnSpc>
              <a:spcBef>
                <a:spcPts val="0"/>
              </a:spcBef>
              <a:spcAft>
                <a:spcPts val="1200"/>
              </a:spcAft>
              <a:defRPr sz="8000" b="0" i="0">
                <a:solidFill>
                  <a:schemeClr val="accent3"/>
                </a:solidFill>
              </a:defRPr>
            </a:lvl1pPr>
            <a:lvl2pPr algn="ctr">
              <a:lnSpc>
                <a:spcPct val="80000"/>
              </a:lnSpc>
              <a:spcBef>
                <a:spcPts val="0"/>
              </a:spcBef>
              <a:defRPr sz="3200" b="0" i="1" cap="none" baseline="0">
                <a:solidFill>
                  <a:schemeClr val="tx1"/>
                </a:solidFill>
              </a:defRPr>
            </a:lvl2pPr>
            <a:lvl3pPr algn="ctr">
              <a:spcBef>
                <a:spcPts val="0"/>
              </a:spcBef>
              <a:defRPr sz="1800" b="0" i="0">
                <a:solidFill>
                  <a:schemeClr val="tx1"/>
                </a:solidFill>
              </a:defRPr>
            </a:lvl3pPr>
          </a:lstStyle>
          <a:p>
            <a:pPr lvl="0"/>
            <a:r>
              <a:rPr lang="fr-FR" dirty="0"/>
              <a:t>N1</a:t>
            </a:r>
          </a:p>
          <a:p>
            <a:pPr lvl="1"/>
            <a:r>
              <a:rPr lang="fr-FR" dirty="0"/>
              <a:t>Deuxième niveau</a:t>
            </a:r>
          </a:p>
          <a:p>
            <a:pPr lvl="2"/>
            <a:r>
              <a:rPr lang="fr-FR" dirty="0" err="1"/>
              <a:t>Troisieme</a:t>
            </a:r>
            <a:r>
              <a:rPr lang="fr-FR" dirty="0"/>
              <a:t> niveau</a:t>
            </a:r>
          </a:p>
        </p:txBody>
      </p:sp>
      <p:sp>
        <p:nvSpPr>
          <p:cNvPr id="23" name="Espace réservé du texte 8">
            <a:extLst>
              <a:ext uri="{FF2B5EF4-FFF2-40B4-BE49-F238E27FC236}">
                <a16:creationId xmlns:a16="http://schemas.microsoft.com/office/drawing/2014/main" id="{60AAB144-8FCD-4EC7-AADE-8121EFE13460}"/>
              </a:ext>
            </a:extLst>
          </p:cNvPr>
          <p:cNvSpPr>
            <a:spLocks noGrp="1" noChangeAspect="1"/>
          </p:cNvSpPr>
          <p:nvPr>
            <p:ph type="body" sz="quarter" idx="18" hasCustomPrompt="1"/>
          </p:nvPr>
        </p:nvSpPr>
        <p:spPr>
          <a:xfrm>
            <a:off x="8025880" y="2487352"/>
            <a:ext cx="2664000" cy="2664000"/>
          </a:xfrm>
          <a:solidFill>
            <a:schemeClr val="bg1">
              <a:alpha val="84000"/>
            </a:schemeClr>
          </a:solidFill>
          <a:ln>
            <a:solidFill>
              <a:schemeClr val="tx2"/>
            </a:solidFill>
          </a:ln>
        </p:spPr>
        <p:txBody>
          <a:bodyPr wrap="square" lIns="288000" tIns="288000" rIns="288000" bIns="288000" anchor="t" anchorCtr="1">
            <a:noAutofit/>
          </a:bodyPr>
          <a:lstStyle>
            <a:lvl1pPr algn="ctr">
              <a:lnSpc>
                <a:spcPct val="80000"/>
              </a:lnSpc>
              <a:spcBef>
                <a:spcPts val="0"/>
              </a:spcBef>
              <a:spcAft>
                <a:spcPts val="1200"/>
              </a:spcAft>
              <a:defRPr sz="8000" b="0" i="0">
                <a:solidFill>
                  <a:schemeClr val="accent3"/>
                </a:solidFill>
              </a:defRPr>
            </a:lvl1pPr>
            <a:lvl2pPr algn="ctr">
              <a:lnSpc>
                <a:spcPct val="80000"/>
              </a:lnSpc>
              <a:spcBef>
                <a:spcPts val="0"/>
              </a:spcBef>
              <a:defRPr sz="3200" b="0" i="1" cap="none" baseline="0">
                <a:solidFill>
                  <a:schemeClr val="tx1"/>
                </a:solidFill>
              </a:defRPr>
            </a:lvl2pPr>
            <a:lvl3pPr algn="ctr">
              <a:spcBef>
                <a:spcPts val="0"/>
              </a:spcBef>
              <a:defRPr sz="1800" b="0" i="0">
                <a:solidFill>
                  <a:schemeClr val="tx1"/>
                </a:solidFill>
              </a:defRPr>
            </a:lvl3pPr>
          </a:lstStyle>
          <a:p>
            <a:pPr lvl="0"/>
            <a:r>
              <a:rPr lang="fr-FR" dirty="0"/>
              <a:t>N1</a:t>
            </a:r>
          </a:p>
          <a:p>
            <a:pPr lvl="1"/>
            <a:r>
              <a:rPr lang="fr-FR" dirty="0"/>
              <a:t>Deuxième niveau</a:t>
            </a:r>
          </a:p>
          <a:p>
            <a:pPr lvl="2"/>
            <a:r>
              <a:rPr lang="fr-FR" dirty="0" err="1"/>
              <a:t>Troisieme</a:t>
            </a:r>
            <a:r>
              <a:rPr lang="fr-FR" dirty="0"/>
              <a:t> niveau</a:t>
            </a:r>
          </a:p>
        </p:txBody>
      </p:sp>
      <p:pic>
        <p:nvPicPr>
          <p:cNvPr id="16" name="Image 15">
            <a:extLst>
              <a:ext uri="{FF2B5EF4-FFF2-40B4-BE49-F238E27FC236}">
                <a16:creationId xmlns:a16="http://schemas.microsoft.com/office/drawing/2014/main" id="{6C6A9975-CC9A-4432-BD74-CDAB11EDFF1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4062" y="6017683"/>
            <a:ext cx="1458894" cy="831964"/>
          </a:xfrm>
          <a:prstGeom prst="rect">
            <a:avLst/>
          </a:prstGeom>
        </p:spPr>
      </p:pic>
    </p:spTree>
    <p:extLst>
      <p:ext uri="{BB962C8B-B14F-4D97-AF65-F5344CB8AC3E}">
        <p14:creationId xmlns:p14="http://schemas.microsoft.com/office/powerpoint/2010/main" val="2555666914"/>
      </p:ext>
    </p:extLst>
  </p:cSld>
  <p:clrMapOvr>
    <a:masterClrMapping/>
  </p:clrMapOvr>
  <p:extLst>
    <p:ext uri="{DCECCB84-F9BA-43D5-87BE-67443E8EF086}">
      <p15:sldGuideLst xmlns:p15="http://schemas.microsoft.com/office/powerpoint/2012/main">
        <p15:guide id="2" orient="horz" pos="792">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B7382D-5BFC-3741-A12F-A186F2EBAD50}"/>
              </a:ext>
            </a:extLst>
          </p:cNvPr>
          <p:cNvSpPr>
            <a:spLocks noGrp="1"/>
          </p:cNvSpPr>
          <p:nvPr>
            <p:ph type="title"/>
          </p:nvPr>
        </p:nvSpPr>
        <p:spPr/>
        <p:txBody>
          <a:bodyPr/>
          <a:lstStyle/>
          <a:p>
            <a:r>
              <a:rPr lang="fr-FR"/>
              <a:t>Modifiez le style du titre</a:t>
            </a:r>
          </a:p>
        </p:txBody>
      </p:sp>
      <p:sp>
        <p:nvSpPr>
          <p:cNvPr id="3" name="Espace réservé du pied de page 2">
            <a:extLst>
              <a:ext uri="{FF2B5EF4-FFF2-40B4-BE49-F238E27FC236}">
                <a16:creationId xmlns:a16="http://schemas.microsoft.com/office/drawing/2014/main" id="{2E02AA36-B012-A24C-A223-2A572C56497E}"/>
              </a:ext>
            </a:extLst>
          </p:cNvPr>
          <p:cNvSpPr>
            <a:spLocks noGrp="1"/>
          </p:cNvSpPr>
          <p:nvPr>
            <p:ph type="ftr" sz="quarter" idx="10"/>
          </p:nvPr>
        </p:nvSpPr>
        <p:spPr/>
        <p:txBody>
          <a:bodyPr/>
          <a:lstStyle/>
          <a:p>
            <a:r>
              <a:rPr lang="fr-FR"/>
              <a:t>Direction du Réseau - Réforme CHRD 2022</a:t>
            </a:r>
            <a:endParaRPr lang="fr-FR" dirty="0"/>
          </a:p>
        </p:txBody>
      </p:sp>
      <p:sp>
        <p:nvSpPr>
          <p:cNvPr id="4" name="Espace réservé du numéro de diapositive 3">
            <a:extLst>
              <a:ext uri="{FF2B5EF4-FFF2-40B4-BE49-F238E27FC236}">
                <a16:creationId xmlns:a16="http://schemas.microsoft.com/office/drawing/2014/main" id="{A652E2DF-2B94-4F42-B91E-2AD84C3A135A}"/>
              </a:ext>
            </a:extLst>
          </p:cNvPr>
          <p:cNvSpPr>
            <a:spLocks noGrp="1"/>
          </p:cNvSpPr>
          <p:nvPr>
            <p:ph type="sldNum" sz="quarter" idx="11"/>
          </p:nvPr>
        </p:nvSpPr>
        <p:spPr/>
        <p:txBody>
          <a:bodyPr/>
          <a:lstStyle/>
          <a:p>
            <a:fld id="{746EC8D2-98DA-6647-9D70-EF804C5DC6D9}" type="slidenum">
              <a:rPr lang="fr-FR" smtClean="0"/>
              <a:pPr/>
              <a:t>‹N°›</a:t>
            </a:fld>
            <a:endParaRPr lang="fr-FR" dirty="0"/>
          </a:p>
        </p:txBody>
      </p:sp>
      <p:sp>
        <p:nvSpPr>
          <p:cNvPr id="5" name="Espace réservé de la date 4">
            <a:extLst>
              <a:ext uri="{FF2B5EF4-FFF2-40B4-BE49-F238E27FC236}">
                <a16:creationId xmlns:a16="http://schemas.microsoft.com/office/drawing/2014/main" id="{15D70EA6-D1C2-F444-8302-3652F74F46A4}"/>
              </a:ext>
            </a:extLst>
          </p:cNvPr>
          <p:cNvSpPr>
            <a:spLocks noGrp="1"/>
          </p:cNvSpPr>
          <p:nvPr>
            <p:ph type="dt" sz="half" idx="12"/>
          </p:nvPr>
        </p:nvSpPr>
        <p:spPr/>
        <p:txBody>
          <a:bodyPr/>
          <a:lstStyle/>
          <a:p>
            <a:endParaRPr lang="fr-FR"/>
          </a:p>
        </p:txBody>
      </p:sp>
      <p:sp>
        <p:nvSpPr>
          <p:cNvPr id="6" name="Rectangle 5">
            <a:extLst>
              <a:ext uri="{FF2B5EF4-FFF2-40B4-BE49-F238E27FC236}">
                <a16:creationId xmlns:a16="http://schemas.microsoft.com/office/drawing/2014/main" id="{118D6C10-2455-B74B-A6BB-22CACF685C0F}"/>
              </a:ext>
            </a:extLst>
          </p:cNvPr>
          <p:cNvSpPr/>
          <p:nvPr userDrawn="1"/>
        </p:nvSpPr>
        <p:spPr>
          <a:xfrm>
            <a:off x="0" y="5999018"/>
            <a:ext cx="12192000" cy="8589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space réservé du pied de page 4">
            <a:extLst>
              <a:ext uri="{FF2B5EF4-FFF2-40B4-BE49-F238E27FC236}">
                <a16:creationId xmlns:a16="http://schemas.microsoft.com/office/drawing/2014/main" id="{C22E7025-507D-2B46-8801-B447525E523F}"/>
              </a:ext>
            </a:extLst>
          </p:cNvPr>
          <p:cNvSpPr txBox="1">
            <a:spLocks/>
          </p:cNvSpPr>
          <p:nvPr userDrawn="1"/>
        </p:nvSpPr>
        <p:spPr>
          <a:xfrm>
            <a:off x="6622473" y="6493106"/>
            <a:ext cx="4679147" cy="215444"/>
          </a:xfrm>
          <a:prstGeom prst="rect">
            <a:avLst/>
          </a:prstGeom>
        </p:spPr>
        <p:txBody>
          <a:bodyPr vert="horz" wrap="square" lIns="0" tIns="0" rIns="0" bIns="0" rtlCol="0" anchor="t" anchorCtr="0">
            <a:spAutoFit/>
          </a:bodyPr>
          <a:lstStyle>
            <a:defPPr>
              <a:defRPr lang="fr-FR"/>
            </a:defPPr>
            <a:lvl1pPr marL="0" algn="r" defTabSz="914400" rtl="0" eaLnBrk="1" latinLnBrk="0" hangingPunct="1">
              <a:defRPr sz="1400" kern="1200" cap="none" baseline="0">
                <a:solidFill>
                  <a:srgbClr val="6F707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a:t>Titre de la présentation</a:t>
            </a:r>
          </a:p>
        </p:txBody>
      </p:sp>
      <p:sp>
        <p:nvSpPr>
          <p:cNvPr id="9" name="Espace réservé du numéro de diapositive 5">
            <a:extLst>
              <a:ext uri="{FF2B5EF4-FFF2-40B4-BE49-F238E27FC236}">
                <a16:creationId xmlns:a16="http://schemas.microsoft.com/office/drawing/2014/main" id="{2B29DD93-2670-FE4A-A74F-B8D149E33883}"/>
              </a:ext>
            </a:extLst>
          </p:cNvPr>
          <p:cNvSpPr txBox="1">
            <a:spLocks/>
          </p:cNvSpPr>
          <p:nvPr userDrawn="1"/>
        </p:nvSpPr>
        <p:spPr>
          <a:xfrm>
            <a:off x="11457709" y="6493106"/>
            <a:ext cx="404975" cy="215444"/>
          </a:xfrm>
          <a:prstGeom prst="rect">
            <a:avLst/>
          </a:prstGeom>
        </p:spPr>
        <p:txBody>
          <a:bodyPr vert="horz" wrap="square" lIns="0" tIns="0" rIns="0" bIns="0" rtlCol="0" anchor="t" anchorCtr="0">
            <a:spAutoFit/>
          </a:bodyPr>
          <a:lstStyle>
            <a:defPPr>
              <a:defRPr lang="fr-FR"/>
            </a:defPPr>
            <a:lvl1pPr marL="0" algn="l"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46EC8D2-98DA-6647-9D70-EF804C5DC6D9}" type="slidenum">
              <a:rPr lang="fr-FR" smtClean="0"/>
              <a:pPr/>
              <a:t>‹N°›</a:t>
            </a:fld>
            <a:endParaRPr lang="fr-FR"/>
          </a:p>
        </p:txBody>
      </p:sp>
      <p:sp>
        <p:nvSpPr>
          <p:cNvPr id="10" name="Espace réservé du texte 8">
            <a:extLst>
              <a:ext uri="{FF2B5EF4-FFF2-40B4-BE49-F238E27FC236}">
                <a16:creationId xmlns:a16="http://schemas.microsoft.com/office/drawing/2014/main" id="{A9C3C7D7-8C95-F845-89D0-15C02310693C}"/>
              </a:ext>
            </a:extLst>
          </p:cNvPr>
          <p:cNvSpPr>
            <a:spLocks noGrp="1" noChangeAspect="1"/>
          </p:cNvSpPr>
          <p:nvPr>
            <p:ph type="body" sz="quarter" idx="16" hasCustomPrompt="1"/>
          </p:nvPr>
        </p:nvSpPr>
        <p:spPr>
          <a:xfrm>
            <a:off x="1502121" y="2487352"/>
            <a:ext cx="2664000" cy="2664000"/>
          </a:xfrm>
          <a:solidFill>
            <a:schemeClr val="bg1">
              <a:lumMod val="85000"/>
              <a:alpha val="84000"/>
            </a:schemeClr>
          </a:solidFill>
          <a:ln>
            <a:noFill/>
          </a:ln>
        </p:spPr>
        <p:txBody>
          <a:bodyPr wrap="square" lIns="288000" tIns="288000" rIns="288000" bIns="288000" anchor="t" anchorCtr="1">
            <a:noAutofit/>
          </a:bodyPr>
          <a:lstStyle>
            <a:lvl1pPr algn="ctr">
              <a:lnSpc>
                <a:spcPct val="80000"/>
              </a:lnSpc>
              <a:spcBef>
                <a:spcPts val="0"/>
              </a:spcBef>
              <a:spcAft>
                <a:spcPts val="1200"/>
              </a:spcAft>
              <a:defRPr sz="8000" b="0" i="0">
                <a:solidFill>
                  <a:schemeClr val="accent3"/>
                </a:solidFill>
              </a:defRPr>
            </a:lvl1pPr>
            <a:lvl2pPr algn="ctr">
              <a:lnSpc>
                <a:spcPct val="80000"/>
              </a:lnSpc>
              <a:spcBef>
                <a:spcPts val="0"/>
              </a:spcBef>
              <a:defRPr sz="3200" b="0" i="1" cap="none" baseline="0">
                <a:solidFill>
                  <a:schemeClr val="tx1"/>
                </a:solidFill>
              </a:defRPr>
            </a:lvl2pPr>
            <a:lvl3pPr algn="ctr">
              <a:spcBef>
                <a:spcPts val="0"/>
              </a:spcBef>
              <a:defRPr sz="1800" b="0" i="0">
                <a:solidFill>
                  <a:schemeClr val="tx1"/>
                </a:solidFill>
              </a:defRPr>
            </a:lvl3pPr>
          </a:lstStyle>
          <a:p>
            <a:pPr lvl="0"/>
            <a:r>
              <a:rPr lang="fr-FR" dirty="0"/>
              <a:t>N1</a:t>
            </a:r>
          </a:p>
          <a:p>
            <a:pPr lvl="1"/>
            <a:r>
              <a:rPr lang="fr-FR" dirty="0"/>
              <a:t>Deuxième niveau</a:t>
            </a:r>
          </a:p>
          <a:p>
            <a:pPr lvl="2"/>
            <a:r>
              <a:rPr lang="fr-FR" dirty="0" err="1"/>
              <a:t>Troisieme</a:t>
            </a:r>
            <a:r>
              <a:rPr lang="fr-FR" dirty="0"/>
              <a:t> niveau</a:t>
            </a:r>
          </a:p>
        </p:txBody>
      </p:sp>
      <p:sp>
        <p:nvSpPr>
          <p:cNvPr id="11" name="Espace réservé du texte 8">
            <a:extLst>
              <a:ext uri="{FF2B5EF4-FFF2-40B4-BE49-F238E27FC236}">
                <a16:creationId xmlns:a16="http://schemas.microsoft.com/office/drawing/2014/main" id="{57EA9A4A-521D-8643-BF76-5784F937EC4E}"/>
              </a:ext>
            </a:extLst>
          </p:cNvPr>
          <p:cNvSpPr>
            <a:spLocks noGrp="1" noChangeAspect="1"/>
          </p:cNvSpPr>
          <p:nvPr>
            <p:ph type="body" sz="quarter" idx="17" hasCustomPrompt="1"/>
          </p:nvPr>
        </p:nvSpPr>
        <p:spPr>
          <a:xfrm>
            <a:off x="4764000" y="2487352"/>
            <a:ext cx="2664000" cy="2664000"/>
          </a:xfrm>
          <a:solidFill>
            <a:schemeClr val="bg1">
              <a:lumMod val="85000"/>
              <a:alpha val="84000"/>
            </a:schemeClr>
          </a:solidFill>
          <a:ln>
            <a:noFill/>
          </a:ln>
        </p:spPr>
        <p:txBody>
          <a:bodyPr wrap="square" lIns="288000" tIns="288000" rIns="288000" bIns="288000" anchor="t" anchorCtr="1">
            <a:noAutofit/>
          </a:bodyPr>
          <a:lstStyle>
            <a:lvl1pPr algn="ctr">
              <a:lnSpc>
                <a:spcPct val="80000"/>
              </a:lnSpc>
              <a:spcBef>
                <a:spcPts val="0"/>
              </a:spcBef>
              <a:spcAft>
                <a:spcPts val="1200"/>
              </a:spcAft>
              <a:defRPr sz="8000" b="0" i="0">
                <a:solidFill>
                  <a:schemeClr val="accent3"/>
                </a:solidFill>
              </a:defRPr>
            </a:lvl1pPr>
            <a:lvl2pPr algn="ctr">
              <a:lnSpc>
                <a:spcPct val="80000"/>
              </a:lnSpc>
              <a:spcBef>
                <a:spcPts val="0"/>
              </a:spcBef>
              <a:defRPr sz="3200" b="0" i="1" cap="none" baseline="0">
                <a:solidFill>
                  <a:schemeClr val="tx1"/>
                </a:solidFill>
              </a:defRPr>
            </a:lvl2pPr>
            <a:lvl3pPr algn="ctr">
              <a:spcBef>
                <a:spcPts val="0"/>
              </a:spcBef>
              <a:defRPr sz="1800" b="0" i="0">
                <a:solidFill>
                  <a:schemeClr val="tx1"/>
                </a:solidFill>
              </a:defRPr>
            </a:lvl3pPr>
          </a:lstStyle>
          <a:p>
            <a:pPr lvl="0"/>
            <a:r>
              <a:rPr lang="fr-FR" dirty="0"/>
              <a:t>N1</a:t>
            </a:r>
          </a:p>
          <a:p>
            <a:pPr lvl="1"/>
            <a:r>
              <a:rPr lang="fr-FR" dirty="0"/>
              <a:t>Deuxième niveau</a:t>
            </a:r>
          </a:p>
          <a:p>
            <a:pPr lvl="2"/>
            <a:r>
              <a:rPr lang="fr-FR" dirty="0" err="1"/>
              <a:t>Troisieme</a:t>
            </a:r>
            <a:r>
              <a:rPr lang="fr-FR" dirty="0"/>
              <a:t> niveau</a:t>
            </a:r>
          </a:p>
        </p:txBody>
      </p:sp>
      <p:sp>
        <p:nvSpPr>
          <p:cNvPr id="12" name="Espace réservé du texte 8">
            <a:extLst>
              <a:ext uri="{FF2B5EF4-FFF2-40B4-BE49-F238E27FC236}">
                <a16:creationId xmlns:a16="http://schemas.microsoft.com/office/drawing/2014/main" id="{2D68E448-83A0-974C-8079-EDB63CEB323E}"/>
              </a:ext>
            </a:extLst>
          </p:cNvPr>
          <p:cNvSpPr>
            <a:spLocks noGrp="1" noChangeAspect="1"/>
          </p:cNvSpPr>
          <p:nvPr>
            <p:ph type="body" sz="quarter" idx="18" hasCustomPrompt="1"/>
          </p:nvPr>
        </p:nvSpPr>
        <p:spPr>
          <a:xfrm>
            <a:off x="8025880" y="2487352"/>
            <a:ext cx="2664000" cy="2664000"/>
          </a:xfrm>
          <a:solidFill>
            <a:schemeClr val="bg1">
              <a:lumMod val="85000"/>
              <a:alpha val="84000"/>
            </a:schemeClr>
          </a:solidFill>
          <a:ln>
            <a:noFill/>
          </a:ln>
        </p:spPr>
        <p:txBody>
          <a:bodyPr wrap="square" lIns="288000" tIns="288000" rIns="288000" bIns="288000" anchor="t" anchorCtr="1">
            <a:noAutofit/>
          </a:bodyPr>
          <a:lstStyle>
            <a:lvl1pPr algn="ctr">
              <a:lnSpc>
                <a:spcPct val="80000"/>
              </a:lnSpc>
              <a:spcBef>
                <a:spcPts val="0"/>
              </a:spcBef>
              <a:spcAft>
                <a:spcPts val="1200"/>
              </a:spcAft>
              <a:defRPr sz="8000" b="0" i="0">
                <a:solidFill>
                  <a:schemeClr val="accent3"/>
                </a:solidFill>
              </a:defRPr>
            </a:lvl1pPr>
            <a:lvl2pPr algn="ctr">
              <a:lnSpc>
                <a:spcPct val="80000"/>
              </a:lnSpc>
              <a:spcBef>
                <a:spcPts val="0"/>
              </a:spcBef>
              <a:defRPr sz="3200" b="0" i="1" cap="none" baseline="0">
                <a:solidFill>
                  <a:schemeClr val="tx1"/>
                </a:solidFill>
              </a:defRPr>
            </a:lvl2pPr>
            <a:lvl3pPr algn="ctr">
              <a:spcBef>
                <a:spcPts val="0"/>
              </a:spcBef>
              <a:defRPr sz="1800" b="0" i="0">
                <a:solidFill>
                  <a:schemeClr val="tx1"/>
                </a:solidFill>
              </a:defRPr>
            </a:lvl3pPr>
          </a:lstStyle>
          <a:p>
            <a:pPr lvl="0"/>
            <a:r>
              <a:rPr lang="fr-FR" dirty="0"/>
              <a:t>N1</a:t>
            </a:r>
          </a:p>
          <a:p>
            <a:pPr lvl="1"/>
            <a:r>
              <a:rPr lang="fr-FR" dirty="0"/>
              <a:t>Deuxième niveau</a:t>
            </a:r>
          </a:p>
          <a:p>
            <a:pPr lvl="2"/>
            <a:r>
              <a:rPr lang="fr-FR" dirty="0" err="1"/>
              <a:t>Troisieme</a:t>
            </a:r>
            <a:r>
              <a:rPr lang="fr-FR" dirty="0"/>
              <a:t> niveau</a:t>
            </a:r>
          </a:p>
        </p:txBody>
      </p:sp>
      <p:pic>
        <p:nvPicPr>
          <p:cNvPr id="13" name="Image 12">
            <a:extLst>
              <a:ext uri="{FF2B5EF4-FFF2-40B4-BE49-F238E27FC236}">
                <a16:creationId xmlns:a16="http://schemas.microsoft.com/office/drawing/2014/main" id="{9484C425-7269-5C4D-A830-241599DEBB2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4062" y="6017683"/>
            <a:ext cx="1458894" cy="831964"/>
          </a:xfrm>
          <a:prstGeom prst="rect">
            <a:avLst/>
          </a:prstGeom>
        </p:spPr>
      </p:pic>
    </p:spTree>
    <p:extLst>
      <p:ext uri="{BB962C8B-B14F-4D97-AF65-F5344CB8AC3E}">
        <p14:creationId xmlns:p14="http://schemas.microsoft.com/office/powerpoint/2010/main" val="1917997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cap="all" baseline="0"/>
            </a:lvl1pPr>
          </a:lstStyle>
          <a:p>
            <a:r>
              <a:rPr lang="fr-FR"/>
              <a:t>Cliquez et modifiez le titre</a:t>
            </a:r>
          </a:p>
        </p:txBody>
      </p:sp>
      <p:sp>
        <p:nvSpPr>
          <p:cNvPr id="5" name="Espace réservé du pied de page 4"/>
          <p:cNvSpPr>
            <a:spLocks noGrp="1"/>
          </p:cNvSpPr>
          <p:nvPr>
            <p:ph type="ftr" sz="quarter" idx="11"/>
          </p:nvPr>
        </p:nvSpPr>
        <p:spPr/>
        <p:txBody>
          <a:bodyPr/>
          <a:lstStyle/>
          <a:p>
            <a:r>
              <a:rPr lang="fr-FR"/>
              <a:t>Direction du Réseau - Réforme CHRD 2022</a:t>
            </a:r>
          </a:p>
        </p:txBody>
      </p:sp>
      <p:sp>
        <p:nvSpPr>
          <p:cNvPr id="6" name="Espace réservé du numéro de diapositive 5"/>
          <p:cNvSpPr>
            <a:spLocks noGrp="1"/>
          </p:cNvSpPr>
          <p:nvPr>
            <p:ph type="sldNum" sz="quarter" idx="12"/>
          </p:nvPr>
        </p:nvSpPr>
        <p:spPr/>
        <p:txBody>
          <a:bodyPr/>
          <a:lstStyle/>
          <a:p>
            <a:fld id="{746EC8D2-98DA-6647-9D70-EF804C5DC6D9}" type="slidenum">
              <a:rPr lang="fr-FR" smtClean="0"/>
              <a:t>‹N°›</a:t>
            </a:fld>
            <a:endParaRPr lang="fr-FR"/>
          </a:p>
        </p:txBody>
      </p:sp>
      <p:sp>
        <p:nvSpPr>
          <p:cNvPr id="14" name="Espace réservé du texte 8">
            <a:extLst>
              <a:ext uri="{FF2B5EF4-FFF2-40B4-BE49-F238E27FC236}">
                <a16:creationId xmlns:a16="http://schemas.microsoft.com/office/drawing/2014/main" id="{305D8FD8-B0E1-4AB3-B8FE-424C2457CB9C}"/>
              </a:ext>
            </a:extLst>
          </p:cNvPr>
          <p:cNvSpPr>
            <a:spLocks noGrp="1"/>
          </p:cNvSpPr>
          <p:nvPr>
            <p:ph type="body" sz="quarter" idx="16" hasCustomPrompt="1"/>
          </p:nvPr>
        </p:nvSpPr>
        <p:spPr>
          <a:xfrm>
            <a:off x="1502097" y="1973703"/>
            <a:ext cx="9383617" cy="492443"/>
          </a:xfrm>
          <a:solidFill>
            <a:schemeClr val="accent1"/>
          </a:solidFill>
          <a:ln>
            <a:noFill/>
          </a:ln>
        </p:spPr>
        <p:txBody>
          <a:bodyPr wrap="square" lIns="0" tIns="0" rIns="0" bIns="0" anchor="t" anchorCtr="0">
            <a:spAutoFit/>
          </a:bodyPr>
          <a:lstStyle>
            <a:lvl1pPr>
              <a:spcBef>
                <a:spcPts val="0"/>
              </a:spcBef>
              <a:defRPr sz="3200" b="1">
                <a:solidFill>
                  <a:srgbClr val="E53517"/>
                </a:solidFill>
              </a:defRPr>
            </a:lvl1pPr>
            <a:lvl2pPr>
              <a:spcBef>
                <a:spcPts val="0"/>
              </a:spcBef>
              <a:spcAft>
                <a:spcPts val="2400"/>
              </a:spcAft>
              <a:defRPr sz="3200" cap="none" baseline="0">
                <a:solidFill>
                  <a:schemeClr val="bg1"/>
                </a:solidFill>
              </a:defRPr>
            </a:lvl2pPr>
          </a:lstStyle>
          <a:p>
            <a:pPr lvl="1"/>
            <a:r>
              <a:rPr lang="fr-FR" dirty="0"/>
              <a:t>Phrase en exergue</a:t>
            </a:r>
          </a:p>
        </p:txBody>
      </p:sp>
    </p:spTree>
    <p:extLst>
      <p:ext uri="{BB962C8B-B14F-4D97-AF65-F5344CB8AC3E}">
        <p14:creationId xmlns:p14="http://schemas.microsoft.com/office/powerpoint/2010/main" val="4112288574"/>
      </p:ext>
    </p:extLst>
  </p:cSld>
  <p:clrMapOvr>
    <a:masterClrMapping/>
  </p:clrMapOvr>
  <p:extLst>
    <p:ext uri="{DCECCB84-F9BA-43D5-87BE-67443E8EF086}">
      <p15:sldGuideLst xmlns:p15="http://schemas.microsoft.com/office/powerpoint/2012/main">
        <p15:guide id="1" pos="1432">
          <p15:clr>
            <a:srgbClr val="FBAE40"/>
          </p15:clr>
        </p15:guide>
        <p15:guide id="2" orient="horz" pos="792">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e 1 col. + image">
    <p:spTree>
      <p:nvGrpSpPr>
        <p:cNvPr id="1" name=""/>
        <p:cNvGrpSpPr/>
        <p:nvPr/>
      </p:nvGrpSpPr>
      <p:grpSpPr>
        <a:xfrm>
          <a:off x="0" y="0"/>
          <a:ext cx="0" cy="0"/>
          <a:chOff x="0" y="0"/>
          <a:chExt cx="0" cy="0"/>
        </a:xfrm>
      </p:grpSpPr>
      <p:sp>
        <p:nvSpPr>
          <p:cNvPr id="11" name="Espace réservé pour une image  10">
            <a:extLst>
              <a:ext uri="{FF2B5EF4-FFF2-40B4-BE49-F238E27FC236}">
                <a16:creationId xmlns:a16="http://schemas.microsoft.com/office/drawing/2014/main" id="{194CA426-2077-4DF0-B3B2-8D5584E53D1D}"/>
              </a:ext>
            </a:extLst>
          </p:cNvPr>
          <p:cNvSpPr>
            <a:spLocks noGrp="1"/>
          </p:cNvSpPr>
          <p:nvPr>
            <p:ph type="pic" sz="quarter" idx="15"/>
          </p:nvPr>
        </p:nvSpPr>
        <p:spPr>
          <a:xfrm>
            <a:off x="6456220" y="0"/>
            <a:ext cx="5735780" cy="6858000"/>
          </a:xfrm>
        </p:spPr>
        <p:txBody>
          <a:bodyPr/>
          <a:lstStyle>
            <a:lvl1pPr>
              <a:defRPr>
                <a:solidFill>
                  <a:schemeClr val="tx1"/>
                </a:solidFill>
              </a:defRPr>
            </a:lvl1pPr>
          </a:lstStyle>
          <a:p>
            <a:endParaRPr lang="fr-FR"/>
          </a:p>
        </p:txBody>
      </p:sp>
      <p:sp>
        <p:nvSpPr>
          <p:cNvPr id="2" name="Titre 1"/>
          <p:cNvSpPr>
            <a:spLocks noGrp="1"/>
          </p:cNvSpPr>
          <p:nvPr>
            <p:ph type="title"/>
          </p:nvPr>
        </p:nvSpPr>
        <p:spPr>
          <a:xfrm>
            <a:off x="360000" y="288000"/>
            <a:ext cx="5375782" cy="691200"/>
          </a:xfrm>
        </p:spPr>
        <p:txBody>
          <a:bodyPr/>
          <a:lstStyle>
            <a:lvl1pPr>
              <a:defRPr cap="all" baseline="0"/>
            </a:lvl1pPr>
          </a:lstStyle>
          <a:p>
            <a:r>
              <a:rPr lang="fr-FR" dirty="0"/>
              <a:t>Cliquez et modifiez le titre</a:t>
            </a:r>
          </a:p>
        </p:txBody>
      </p:sp>
      <p:sp>
        <p:nvSpPr>
          <p:cNvPr id="5" name="Espace réservé du pied de page 4"/>
          <p:cNvSpPr>
            <a:spLocks noGrp="1"/>
          </p:cNvSpPr>
          <p:nvPr>
            <p:ph type="ftr" sz="quarter" idx="11"/>
          </p:nvPr>
        </p:nvSpPr>
        <p:spPr/>
        <p:txBody>
          <a:bodyPr/>
          <a:lstStyle/>
          <a:p>
            <a:r>
              <a:rPr lang="fr-FR"/>
              <a:t>Direction du Réseau - Réforme CHRD 2022</a:t>
            </a:r>
            <a:endParaRPr lang="fr-FR" dirty="0"/>
          </a:p>
        </p:txBody>
      </p:sp>
      <p:sp>
        <p:nvSpPr>
          <p:cNvPr id="6" name="Espace réservé du numéro de diapositive 5"/>
          <p:cNvSpPr>
            <a:spLocks noGrp="1"/>
          </p:cNvSpPr>
          <p:nvPr>
            <p:ph type="sldNum" sz="quarter" idx="12"/>
          </p:nvPr>
        </p:nvSpPr>
        <p:spPr/>
        <p:txBody>
          <a:bodyPr/>
          <a:lstStyle/>
          <a:p>
            <a:fld id="{746EC8D2-98DA-6647-9D70-EF804C5DC6D9}" type="slidenum">
              <a:rPr lang="fr-FR" smtClean="0"/>
              <a:t>‹N°›</a:t>
            </a:fld>
            <a:endParaRPr lang="fr-FR"/>
          </a:p>
        </p:txBody>
      </p:sp>
      <p:sp>
        <p:nvSpPr>
          <p:cNvPr id="9" name="Espace réservé du texte 8">
            <a:extLst>
              <a:ext uri="{FF2B5EF4-FFF2-40B4-BE49-F238E27FC236}">
                <a16:creationId xmlns:a16="http://schemas.microsoft.com/office/drawing/2014/main" id="{2BF2F50E-988D-4F02-B385-214A573287C8}"/>
              </a:ext>
            </a:extLst>
          </p:cNvPr>
          <p:cNvSpPr>
            <a:spLocks noGrp="1"/>
          </p:cNvSpPr>
          <p:nvPr>
            <p:ph type="body" sz="quarter" idx="14"/>
          </p:nvPr>
        </p:nvSpPr>
        <p:spPr>
          <a:xfrm>
            <a:off x="720000" y="1655763"/>
            <a:ext cx="5015782" cy="4206875"/>
          </a:xfrm>
        </p:spPr>
        <p:txBody>
          <a:bodyPr/>
          <a:lstStyle>
            <a:lvl1pPr>
              <a:defRPr sz="2800" b="1" cap="none" baseline="0"/>
            </a:lvl1pPr>
            <a:lvl2pPr>
              <a:defRPr>
                <a:solidFill>
                  <a:srgbClr val="721F55"/>
                </a:solidFill>
              </a:defRPr>
            </a:lvl2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2" name="Triangle rectangle 11">
            <a:extLst>
              <a:ext uri="{FF2B5EF4-FFF2-40B4-BE49-F238E27FC236}">
                <a16:creationId xmlns:a16="http://schemas.microsoft.com/office/drawing/2014/main" id="{7CEE05DA-B62D-4C55-82A0-BDCDCFAB49C6}"/>
              </a:ext>
            </a:extLst>
          </p:cNvPr>
          <p:cNvSpPr/>
          <p:nvPr userDrawn="1"/>
        </p:nvSpPr>
        <p:spPr>
          <a:xfrm flipH="1">
            <a:off x="11836399" y="4660901"/>
            <a:ext cx="355601" cy="2197099"/>
          </a:xfrm>
          <a:prstGeom prst="rtTriangle">
            <a:avLst/>
          </a:prstGeom>
          <a:gradFill flip="none" rotWithShape="1">
            <a:gsLst>
              <a:gs pos="0">
                <a:schemeClr val="accent1">
                  <a:lumMod val="89000"/>
                </a:schemeClr>
              </a:gs>
              <a:gs pos="100000">
                <a:schemeClr val="accent1"/>
              </a:gs>
              <a:gs pos="50000">
                <a:schemeClr val="accent1">
                  <a:lumMod val="75000"/>
                </a:schemeClr>
              </a:gs>
              <a:gs pos="0">
                <a:schemeClr val="accent2"/>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134978093"/>
      </p:ext>
    </p:extLst>
  </p:cSld>
  <p:clrMapOvr>
    <a:masterClrMapping/>
  </p:clrMapOvr>
  <p:extLst>
    <p:ext uri="{DCECCB84-F9BA-43D5-87BE-67443E8EF086}">
      <p15:sldGuideLst xmlns:p15="http://schemas.microsoft.com/office/powerpoint/2012/main">
        <p15:guide id="1" pos="5208" userDrawn="1">
          <p15:clr>
            <a:srgbClr val="FBAE40"/>
          </p15:clr>
        </p15:guide>
        <p15:guide id="2" pos="438"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exte 1 col. + image">
    <p:spTree>
      <p:nvGrpSpPr>
        <p:cNvPr id="1" name=""/>
        <p:cNvGrpSpPr/>
        <p:nvPr/>
      </p:nvGrpSpPr>
      <p:grpSpPr>
        <a:xfrm>
          <a:off x="0" y="0"/>
          <a:ext cx="0" cy="0"/>
          <a:chOff x="0" y="0"/>
          <a:chExt cx="0" cy="0"/>
        </a:xfrm>
      </p:grpSpPr>
      <p:sp>
        <p:nvSpPr>
          <p:cNvPr id="11" name="Espace réservé pour une image  10">
            <a:extLst>
              <a:ext uri="{FF2B5EF4-FFF2-40B4-BE49-F238E27FC236}">
                <a16:creationId xmlns:a16="http://schemas.microsoft.com/office/drawing/2014/main" id="{194CA426-2077-4DF0-B3B2-8D5584E53D1D}"/>
              </a:ext>
            </a:extLst>
          </p:cNvPr>
          <p:cNvSpPr>
            <a:spLocks noGrp="1"/>
          </p:cNvSpPr>
          <p:nvPr>
            <p:ph type="pic" sz="quarter" idx="15"/>
          </p:nvPr>
        </p:nvSpPr>
        <p:spPr>
          <a:xfrm>
            <a:off x="6456220" y="4096473"/>
            <a:ext cx="5203976" cy="1773237"/>
          </a:xfrm>
        </p:spPr>
        <p:txBody>
          <a:bodyPr/>
          <a:lstStyle>
            <a:lvl1pPr>
              <a:defRPr>
                <a:solidFill>
                  <a:schemeClr val="tx1"/>
                </a:solidFill>
              </a:defRPr>
            </a:lvl1pPr>
          </a:lstStyle>
          <a:p>
            <a:endParaRPr lang="fr-FR"/>
          </a:p>
        </p:txBody>
      </p:sp>
      <p:sp>
        <p:nvSpPr>
          <p:cNvPr id="5" name="Espace réservé du pied de page 4"/>
          <p:cNvSpPr>
            <a:spLocks noGrp="1"/>
          </p:cNvSpPr>
          <p:nvPr>
            <p:ph type="ftr" sz="quarter" idx="11"/>
          </p:nvPr>
        </p:nvSpPr>
        <p:spPr/>
        <p:txBody>
          <a:bodyPr/>
          <a:lstStyle/>
          <a:p>
            <a:r>
              <a:rPr lang="fr-FR"/>
              <a:t>Direction du Réseau - Réforme CHRD 2022</a:t>
            </a:r>
            <a:endParaRPr lang="fr-FR" dirty="0"/>
          </a:p>
        </p:txBody>
      </p:sp>
      <p:sp>
        <p:nvSpPr>
          <p:cNvPr id="6" name="Espace réservé du numéro de diapositive 5"/>
          <p:cNvSpPr>
            <a:spLocks noGrp="1"/>
          </p:cNvSpPr>
          <p:nvPr>
            <p:ph type="sldNum" sz="quarter" idx="12"/>
          </p:nvPr>
        </p:nvSpPr>
        <p:spPr/>
        <p:txBody>
          <a:bodyPr/>
          <a:lstStyle/>
          <a:p>
            <a:fld id="{746EC8D2-98DA-6647-9D70-EF804C5DC6D9}" type="slidenum">
              <a:rPr lang="fr-FR" smtClean="0"/>
              <a:t>‹N°›</a:t>
            </a:fld>
            <a:endParaRPr lang="fr-FR"/>
          </a:p>
        </p:txBody>
      </p:sp>
      <p:sp>
        <p:nvSpPr>
          <p:cNvPr id="9" name="Espace réservé du texte 8">
            <a:extLst>
              <a:ext uri="{FF2B5EF4-FFF2-40B4-BE49-F238E27FC236}">
                <a16:creationId xmlns:a16="http://schemas.microsoft.com/office/drawing/2014/main" id="{2BF2F50E-988D-4F02-B385-214A573287C8}"/>
              </a:ext>
            </a:extLst>
          </p:cNvPr>
          <p:cNvSpPr>
            <a:spLocks noGrp="1"/>
          </p:cNvSpPr>
          <p:nvPr>
            <p:ph type="body" sz="quarter" idx="14"/>
          </p:nvPr>
        </p:nvSpPr>
        <p:spPr>
          <a:xfrm>
            <a:off x="720000" y="1655763"/>
            <a:ext cx="5015782" cy="4206875"/>
          </a:xfrm>
        </p:spPr>
        <p:txBody>
          <a:bodyPr/>
          <a:lstStyle>
            <a:lvl1pPr>
              <a:defRPr sz="2800" b="1" cap="none" baseline="0"/>
            </a:lvl1pPr>
            <a:lvl2pPr>
              <a:defRPr>
                <a:solidFill>
                  <a:srgbClr val="721F55"/>
                </a:solidFill>
              </a:defRPr>
            </a:lvl2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8" name="Espace réservé pour une image  10">
            <a:extLst>
              <a:ext uri="{FF2B5EF4-FFF2-40B4-BE49-F238E27FC236}">
                <a16:creationId xmlns:a16="http://schemas.microsoft.com/office/drawing/2014/main" id="{7082E9ED-E016-40FC-946F-F95C43503C53}"/>
              </a:ext>
            </a:extLst>
          </p:cNvPr>
          <p:cNvSpPr>
            <a:spLocks noGrp="1"/>
          </p:cNvSpPr>
          <p:nvPr>
            <p:ph type="pic" sz="quarter" idx="16"/>
          </p:nvPr>
        </p:nvSpPr>
        <p:spPr>
          <a:xfrm>
            <a:off x="6456220" y="1684001"/>
            <a:ext cx="2438398" cy="1975758"/>
          </a:xfrm>
        </p:spPr>
        <p:txBody>
          <a:bodyPr/>
          <a:lstStyle>
            <a:lvl1pPr>
              <a:defRPr>
                <a:solidFill>
                  <a:schemeClr val="tx1"/>
                </a:solidFill>
              </a:defRPr>
            </a:lvl1pPr>
          </a:lstStyle>
          <a:p>
            <a:endParaRPr lang="fr-FR"/>
          </a:p>
        </p:txBody>
      </p:sp>
      <p:sp>
        <p:nvSpPr>
          <p:cNvPr id="14" name="Espace réservé pour une image  10">
            <a:extLst>
              <a:ext uri="{FF2B5EF4-FFF2-40B4-BE49-F238E27FC236}">
                <a16:creationId xmlns:a16="http://schemas.microsoft.com/office/drawing/2014/main" id="{F39D33B0-3886-4A59-B0F3-7B26EAE383E2}"/>
              </a:ext>
            </a:extLst>
          </p:cNvPr>
          <p:cNvSpPr>
            <a:spLocks noGrp="1"/>
          </p:cNvSpPr>
          <p:nvPr>
            <p:ph type="pic" sz="quarter" idx="17"/>
          </p:nvPr>
        </p:nvSpPr>
        <p:spPr>
          <a:xfrm>
            <a:off x="9221798" y="1684001"/>
            <a:ext cx="2438398" cy="1975758"/>
          </a:xfrm>
        </p:spPr>
        <p:txBody>
          <a:bodyPr/>
          <a:lstStyle>
            <a:lvl1pPr>
              <a:defRPr>
                <a:solidFill>
                  <a:schemeClr val="tx1"/>
                </a:solidFill>
              </a:defRPr>
            </a:lvl1pPr>
          </a:lstStyle>
          <a:p>
            <a:endParaRPr lang="fr-FR"/>
          </a:p>
        </p:txBody>
      </p:sp>
      <p:sp>
        <p:nvSpPr>
          <p:cNvPr id="15" name="Triangle rectangle 14">
            <a:extLst>
              <a:ext uri="{FF2B5EF4-FFF2-40B4-BE49-F238E27FC236}">
                <a16:creationId xmlns:a16="http://schemas.microsoft.com/office/drawing/2014/main" id="{4DA710BD-B2E6-4750-9E4E-2BC9F27E0C53}"/>
              </a:ext>
            </a:extLst>
          </p:cNvPr>
          <p:cNvSpPr/>
          <p:nvPr userDrawn="1"/>
        </p:nvSpPr>
        <p:spPr>
          <a:xfrm flipH="1">
            <a:off x="11836399" y="4660901"/>
            <a:ext cx="355601" cy="2197099"/>
          </a:xfrm>
          <a:prstGeom prst="rtTriangle">
            <a:avLst/>
          </a:prstGeom>
          <a:gradFill flip="none" rotWithShape="1">
            <a:gsLst>
              <a:gs pos="0">
                <a:schemeClr val="accent1">
                  <a:lumMod val="89000"/>
                </a:schemeClr>
              </a:gs>
              <a:gs pos="100000">
                <a:schemeClr val="accent1"/>
              </a:gs>
              <a:gs pos="50000">
                <a:schemeClr val="accent1">
                  <a:lumMod val="75000"/>
                </a:schemeClr>
              </a:gs>
              <a:gs pos="0">
                <a:schemeClr val="accent2"/>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Titre 1">
            <a:extLst>
              <a:ext uri="{FF2B5EF4-FFF2-40B4-BE49-F238E27FC236}">
                <a16:creationId xmlns:a16="http://schemas.microsoft.com/office/drawing/2014/main" id="{8376BF4D-4C1A-4F48-BECA-E27093505032}"/>
              </a:ext>
            </a:extLst>
          </p:cNvPr>
          <p:cNvSpPr>
            <a:spLocks noGrp="1"/>
          </p:cNvSpPr>
          <p:nvPr>
            <p:ph type="title"/>
          </p:nvPr>
        </p:nvSpPr>
        <p:spPr>
          <a:xfrm>
            <a:off x="360000" y="288000"/>
            <a:ext cx="11460524" cy="691200"/>
          </a:xfrm>
        </p:spPr>
        <p:txBody>
          <a:bodyPr/>
          <a:lstStyle>
            <a:lvl1pPr>
              <a:defRPr cap="all" baseline="0"/>
            </a:lvl1pPr>
          </a:lstStyle>
          <a:p>
            <a:r>
              <a:rPr lang="fr-FR"/>
              <a:t>Cliquez et modifiez le titre</a:t>
            </a:r>
          </a:p>
        </p:txBody>
      </p:sp>
    </p:spTree>
    <p:extLst>
      <p:ext uri="{BB962C8B-B14F-4D97-AF65-F5344CB8AC3E}">
        <p14:creationId xmlns:p14="http://schemas.microsoft.com/office/powerpoint/2010/main" val="399889454"/>
      </p:ext>
    </p:extLst>
  </p:cSld>
  <p:clrMapOvr>
    <a:masterClrMapping/>
  </p:clrMapOvr>
  <p:extLst>
    <p:ext uri="{DCECCB84-F9BA-43D5-87BE-67443E8EF086}">
      <p15:sldGuideLst xmlns:p15="http://schemas.microsoft.com/office/powerpoint/2012/main">
        <p15:guide id="1" pos="5208">
          <p15:clr>
            <a:srgbClr val="FBAE40"/>
          </p15:clr>
        </p15:guide>
        <p15:guide id="2" pos="438">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exte 1 col. + image">
    <p:spTree>
      <p:nvGrpSpPr>
        <p:cNvPr id="1" name=""/>
        <p:cNvGrpSpPr/>
        <p:nvPr/>
      </p:nvGrpSpPr>
      <p:grpSpPr>
        <a:xfrm>
          <a:off x="0" y="0"/>
          <a:ext cx="0" cy="0"/>
          <a:chOff x="0" y="0"/>
          <a:chExt cx="0" cy="0"/>
        </a:xfrm>
      </p:grpSpPr>
      <p:sp>
        <p:nvSpPr>
          <p:cNvPr id="11" name="Espace réservé pour une image  10">
            <a:extLst>
              <a:ext uri="{FF2B5EF4-FFF2-40B4-BE49-F238E27FC236}">
                <a16:creationId xmlns:a16="http://schemas.microsoft.com/office/drawing/2014/main" id="{194CA426-2077-4DF0-B3B2-8D5584E53D1D}"/>
              </a:ext>
            </a:extLst>
          </p:cNvPr>
          <p:cNvSpPr>
            <a:spLocks noGrp="1"/>
          </p:cNvSpPr>
          <p:nvPr>
            <p:ph type="pic" sz="quarter" idx="15"/>
          </p:nvPr>
        </p:nvSpPr>
        <p:spPr>
          <a:xfrm>
            <a:off x="6456220" y="0"/>
            <a:ext cx="5735780" cy="6858000"/>
          </a:xfrm>
        </p:spPr>
        <p:txBody>
          <a:bodyPr/>
          <a:lstStyle>
            <a:lvl1pPr>
              <a:defRPr>
                <a:solidFill>
                  <a:schemeClr val="tx1"/>
                </a:solidFill>
              </a:defRPr>
            </a:lvl1pPr>
          </a:lstStyle>
          <a:p>
            <a:endParaRPr lang="fr-FR"/>
          </a:p>
        </p:txBody>
      </p:sp>
      <p:sp>
        <p:nvSpPr>
          <p:cNvPr id="2" name="Titre 1"/>
          <p:cNvSpPr>
            <a:spLocks noGrp="1"/>
          </p:cNvSpPr>
          <p:nvPr>
            <p:ph type="title"/>
          </p:nvPr>
        </p:nvSpPr>
        <p:spPr>
          <a:xfrm>
            <a:off x="360000" y="288000"/>
            <a:ext cx="5375782" cy="691200"/>
          </a:xfrm>
        </p:spPr>
        <p:txBody>
          <a:bodyPr/>
          <a:lstStyle>
            <a:lvl1pPr>
              <a:defRPr cap="all" baseline="0"/>
            </a:lvl1pPr>
          </a:lstStyle>
          <a:p>
            <a:r>
              <a:rPr lang="fr-FR"/>
              <a:t>Cliquez et modifiez le titre</a:t>
            </a:r>
          </a:p>
        </p:txBody>
      </p:sp>
      <p:sp>
        <p:nvSpPr>
          <p:cNvPr id="5" name="Espace réservé du pied de page 4"/>
          <p:cNvSpPr>
            <a:spLocks noGrp="1"/>
          </p:cNvSpPr>
          <p:nvPr>
            <p:ph type="ftr" sz="quarter" idx="11"/>
          </p:nvPr>
        </p:nvSpPr>
        <p:spPr/>
        <p:txBody>
          <a:bodyPr/>
          <a:lstStyle/>
          <a:p>
            <a:r>
              <a:rPr lang="fr-FR"/>
              <a:t>Direction du Réseau - Réforme CHRD 2022</a:t>
            </a:r>
            <a:endParaRPr lang="fr-FR" dirty="0"/>
          </a:p>
        </p:txBody>
      </p:sp>
      <p:sp>
        <p:nvSpPr>
          <p:cNvPr id="6" name="Espace réservé du numéro de diapositive 5"/>
          <p:cNvSpPr>
            <a:spLocks noGrp="1"/>
          </p:cNvSpPr>
          <p:nvPr>
            <p:ph type="sldNum" sz="quarter" idx="12"/>
          </p:nvPr>
        </p:nvSpPr>
        <p:spPr/>
        <p:txBody>
          <a:bodyPr/>
          <a:lstStyle/>
          <a:p>
            <a:fld id="{746EC8D2-98DA-6647-9D70-EF804C5DC6D9}" type="slidenum">
              <a:rPr lang="fr-FR" smtClean="0"/>
              <a:t>‹N°›</a:t>
            </a:fld>
            <a:endParaRPr lang="fr-FR"/>
          </a:p>
        </p:txBody>
      </p:sp>
      <p:sp>
        <p:nvSpPr>
          <p:cNvPr id="9" name="Espace réservé du texte 8">
            <a:extLst>
              <a:ext uri="{FF2B5EF4-FFF2-40B4-BE49-F238E27FC236}">
                <a16:creationId xmlns:a16="http://schemas.microsoft.com/office/drawing/2014/main" id="{2BF2F50E-988D-4F02-B385-214A573287C8}"/>
              </a:ext>
            </a:extLst>
          </p:cNvPr>
          <p:cNvSpPr>
            <a:spLocks noGrp="1"/>
          </p:cNvSpPr>
          <p:nvPr>
            <p:ph type="body" sz="quarter" idx="14"/>
          </p:nvPr>
        </p:nvSpPr>
        <p:spPr>
          <a:xfrm>
            <a:off x="720000" y="1655763"/>
            <a:ext cx="5015782" cy="4206875"/>
          </a:xfrm>
        </p:spPr>
        <p:txBody>
          <a:bodyPr/>
          <a:lstStyle>
            <a:lvl1pPr>
              <a:defRPr sz="2800" b="1" cap="none" baseline="0"/>
            </a:lvl1pPr>
            <a:lvl2pPr>
              <a:defRPr>
                <a:solidFill>
                  <a:srgbClr val="721F55"/>
                </a:solidFill>
              </a:defRPr>
            </a:lvl2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2" name="Triangle rectangle 11">
            <a:extLst>
              <a:ext uri="{FF2B5EF4-FFF2-40B4-BE49-F238E27FC236}">
                <a16:creationId xmlns:a16="http://schemas.microsoft.com/office/drawing/2014/main" id="{7CEE05DA-B62D-4C55-82A0-BDCDCFAB49C6}"/>
              </a:ext>
            </a:extLst>
          </p:cNvPr>
          <p:cNvSpPr/>
          <p:nvPr userDrawn="1"/>
        </p:nvSpPr>
        <p:spPr>
          <a:xfrm flipH="1">
            <a:off x="11836399" y="4660901"/>
            <a:ext cx="355601" cy="219709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080812112"/>
      </p:ext>
    </p:extLst>
  </p:cSld>
  <p:clrMapOvr>
    <a:masterClrMapping/>
  </p:clrMapOvr>
  <p:extLst>
    <p:ext uri="{DCECCB84-F9BA-43D5-87BE-67443E8EF086}">
      <p15:sldGuideLst xmlns:p15="http://schemas.microsoft.com/office/powerpoint/2012/main">
        <p15:guide id="1" pos="5208">
          <p15:clr>
            <a:srgbClr val="FBAE40"/>
          </p15:clr>
        </p15:guide>
        <p15:guide id="2" pos="438">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e + grande image">
    <p:spTree>
      <p:nvGrpSpPr>
        <p:cNvPr id="1" name=""/>
        <p:cNvGrpSpPr/>
        <p:nvPr/>
      </p:nvGrpSpPr>
      <p:grpSpPr>
        <a:xfrm>
          <a:off x="0" y="0"/>
          <a:ext cx="0" cy="0"/>
          <a:chOff x="0" y="0"/>
          <a:chExt cx="0" cy="0"/>
        </a:xfrm>
      </p:grpSpPr>
      <p:sp>
        <p:nvSpPr>
          <p:cNvPr id="11" name="Espace réservé pour une image  10">
            <a:extLst>
              <a:ext uri="{FF2B5EF4-FFF2-40B4-BE49-F238E27FC236}">
                <a16:creationId xmlns:a16="http://schemas.microsoft.com/office/drawing/2014/main" id="{194CA426-2077-4DF0-B3B2-8D5584E53D1D}"/>
              </a:ext>
            </a:extLst>
          </p:cNvPr>
          <p:cNvSpPr>
            <a:spLocks noGrp="1"/>
          </p:cNvSpPr>
          <p:nvPr>
            <p:ph type="pic" sz="quarter" idx="15"/>
          </p:nvPr>
        </p:nvSpPr>
        <p:spPr>
          <a:xfrm>
            <a:off x="0" y="0"/>
            <a:ext cx="12192000" cy="6858000"/>
          </a:xfrm>
        </p:spPr>
        <p:txBody>
          <a:bodyPr/>
          <a:lstStyle>
            <a:lvl1pPr>
              <a:defRPr>
                <a:solidFill>
                  <a:schemeClr val="tx1"/>
                </a:solidFill>
              </a:defRPr>
            </a:lvl1pPr>
          </a:lstStyle>
          <a:p>
            <a:endParaRPr lang="fr-FR"/>
          </a:p>
        </p:txBody>
      </p:sp>
      <p:sp>
        <p:nvSpPr>
          <p:cNvPr id="2" name="Titre 1"/>
          <p:cNvSpPr>
            <a:spLocks noGrp="1"/>
          </p:cNvSpPr>
          <p:nvPr>
            <p:ph type="title"/>
          </p:nvPr>
        </p:nvSpPr>
        <p:spPr/>
        <p:txBody>
          <a:bodyPr/>
          <a:lstStyle>
            <a:lvl1pPr>
              <a:defRPr cap="all" baseline="0"/>
            </a:lvl1pPr>
          </a:lstStyle>
          <a:p>
            <a:r>
              <a:rPr lang="fr-FR"/>
              <a:t>Cliquez et modifiez le titre</a:t>
            </a:r>
          </a:p>
        </p:txBody>
      </p:sp>
      <p:sp>
        <p:nvSpPr>
          <p:cNvPr id="9" name="Espace réservé du texte 8">
            <a:extLst>
              <a:ext uri="{FF2B5EF4-FFF2-40B4-BE49-F238E27FC236}">
                <a16:creationId xmlns:a16="http://schemas.microsoft.com/office/drawing/2014/main" id="{2BF2F50E-988D-4F02-B385-214A573287C8}"/>
              </a:ext>
            </a:extLst>
          </p:cNvPr>
          <p:cNvSpPr>
            <a:spLocks noGrp="1"/>
          </p:cNvSpPr>
          <p:nvPr>
            <p:ph type="body" sz="quarter" idx="14" hasCustomPrompt="1"/>
          </p:nvPr>
        </p:nvSpPr>
        <p:spPr>
          <a:xfrm>
            <a:off x="6622472" y="4184073"/>
            <a:ext cx="5240211" cy="1983365"/>
          </a:xfrm>
          <a:solidFill>
            <a:schemeClr val="bg1">
              <a:alpha val="65000"/>
            </a:schemeClr>
          </a:solidFill>
        </p:spPr>
        <p:txBody>
          <a:bodyPr/>
          <a:lstStyle>
            <a:lvl1pPr algn="r">
              <a:defRPr b="0" i="1"/>
            </a:lvl1pPr>
            <a:lvl2pPr algn="r">
              <a:defRPr b="0" i="1"/>
            </a:lvl2pPr>
            <a:lvl3pPr algn="r">
              <a:defRPr/>
            </a:lvl3pPr>
            <a:lvl4pPr algn="r">
              <a:defRPr/>
            </a:lvl4pPr>
            <a:lvl5pPr algn="r">
              <a:defRPr/>
            </a:lvl5pPr>
          </a:lstStyle>
          <a:p>
            <a:pPr lvl="0"/>
            <a:r>
              <a:rPr lang="fr-FR" dirty="0"/>
              <a:t>Modifier les styles du texte du masque</a:t>
            </a:r>
          </a:p>
          <a:p>
            <a:pPr lvl="1"/>
            <a:r>
              <a:rPr lang="fr-FR" dirty="0"/>
              <a:t>Deuxième niveau</a:t>
            </a:r>
          </a:p>
        </p:txBody>
      </p:sp>
      <p:sp>
        <p:nvSpPr>
          <p:cNvPr id="5" name="Espace réservé du pied de page 4"/>
          <p:cNvSpPr>
            <a:spLocks noGrp="1"/>
          </p:cNvSpPr>
          <p:nvPr>
            <p:ph type="ftr" sz="quarter" idx="11"/>
          </p:nvPr>
        </p:nvSpPr>
        <p:spPr/>
        <p:txBody>
          <a:bodyPr/>
          <a:lstStyle/>
          <a:p>
            <a:r>
              <a:rPr lang="fr-FR"/>
              <a:t>Direction du Réseau - Réforme CHRD 2022</a:t>
            </a:r>
          </a:p>
        </p:txBody>
      </p:sp>
      <p:sp>
        <p:nvSpPr>
          <p:cNvPr id="6" name="Espace réservé du numéro de diapositive 5"/>
          <p:cNvSpPr>
            <a:spLocks noGrp="1"/>
          </p:cNvSpPr>
          <p:nvPr>
            <p:ph type="sldNum" sz="quarter" idx="12"/>
          </p:nvPr>
        </p:nvSpPr>
        <p:spPr/>
        <p:txBody>
          <a:bodyPr/>
          <a:lstStyle/>
          <a:p>
            <a:fld id="{746EC8D2-98DA-6647-9D70-EF804C5DC6D9}" type="slidenum">
              <a:rPr lang="fr-FR" smtClean="0"/>
              <a:t>‹N°›</a:t>
            </a:fld>
            <a:endParaRPr lang="fr-FR"/>
          </a:p>
        </p:txBody>
      </p:sp>
      <p:sp>
        <p:nvSpPr>
          <p:cNvPr id="10" name="Triangle rectangle 9">
            <a:extLst>
              <a:ext uri="{FF2B5EF4-FFF2-40B4-BE49-F238E27FC236}">
                <a16:creationId xmlns:a16="http://schemas.microsoft.com/office/drawing/2014/main" id="{B29612A5-5682-4C5B-9B90-E5ECD67C3F37}"/>
              </a:ext>
            </a:extLst>
          </p:cNvPr>
          <p:cNvSpPr/>
          <p:nvPr userDrawn="1"/>
        </p:nvSpPr>
        <p:spPr>
          <a:xfrm flipH="1">
            <a:off x="11836399" y="4660901"/>
            <a:ext cx="355601" cy="219709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720184594"/>
      </p:ext>
    </p:extLst>
  </p:cSld>
  <p:clrMapOvr>
    <a:masterClrMapping/>
  </p:clrMapOvr>
  <p:extLst>
    <p:ext uri="{DCECCB84-F9BA-43D5-87BE-67443E8EF086}">
      <p15:sldGuideLst xmlns:p15="http://schemas.microsoft.com/office/powerpoint/2012/main">
        <p15:guide id="1" pos="2840" userDrawn="1">
          <p15:clr>
            <a:srgbClr val="FBAE40"/>
          </p15:clr>
        </p15:guide>
        <p15:guide id="2" pos="438"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e 2 col. + Graphiqu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cap="all" baseline="0"/>
            </a:lvl1pPr>
          </a:lstStyle>
          <a:p>
            <a:r>
              <a:rPr lang="fr-FR"/>
              <a:t>Cliquez et modifiez le titre</a:t>
            </a:r>
          </a:p>
        </p:txBody>
      </p:sp>
      <p:sp>
        <p:nvSpPr>
          <p:cNvPr id="5" name="Espace réservé du pied de page 4"/>
          <p:cNvSpPr>
            <a:spLocks noGrp="1"/>
          </p:cNvSpPr>
          <p:nvPr>
            <p:ph type="ftr" sz="quarter" idx="11"/>
          </p:nvPr>
        </p:nvSpPr>
        <p:spPr/>
        <p:txBody>
          <a:bodyPr/>
          <a:lstStyle/>
          <a:p>
            <a:r>
              <a:rPr lang="fr-FR"/>
              <a:t>Direction du Réseau - Réforme CHRD 2022</a:t>
            </a:r>
          </a:p>
        </p:txBody>
      </p:sp>
      <p:sp>
        <p:nvSpPr>
          <p:cNvPr id="6" name="Espace réservé du numéro de diapositive 5"/>
          <p:cNvSpPr>
            <a:spLocks noGrp="1"/>
          </p:cNvSpPr>
          <p:nvPr>
            <p:ph type="sldNum" sz="quarter" idx="12"/>
          </p:nvPr>
        </p:nvSpPr>
        <p:spPr/>
        <p:txBody>
          <a:bodyPr/>
          <a:lstStyle/>
          <a:p>
            <a:fld id="{746EC8D2-98DA-6647-9D70-EF804C5DC6D9}" type="slidenum">
              <a:rPr lang="fr-FR" smtClean="0"/>
              <a:t>‹N°›</a:t>
            </a:fld>
            <a:endParaRPr lang="fr-FR"/>
          </a:p>
        </p:txBody>
      </p:sp>
      <p:sp>
        <p:nvSpPr>
          <p:cNvPr id="9" name="Espace réservé du texte 8">
            <a:extLst>
              <a:ext uri="{FF2B5EF4-FFF2-40B4-BE49-F238E27FC236}">
                <a16:creationId xmlns:a16="http://schemas.microsoft.com/office/drawing/2014/main" id="{2BF2F50E-988D-4F02-B385-214A573287C8}"/>
              </a:ext>
            </a:extLst>
          </p:cNvPr>
          <p:cNvSpPr>
            <a:spLocks noGrp="1"/>
          </p:cNvSpPr>
          <p:nvPr>
            <p:ph type="body" sz="quarter" idx="14"/>
          </p:nvPr>
        </p:nvSpPr>
        <p:spPr>
          <a:xfrm>
            <a:off x="720000" y="1655763"/>
            <a:ext cx="3218400" cy="4206875"/>
          </a:xfrm>
        </p:spPr>
        <p:txBody>
          <a:bodyPr/>
          <a:lstStyle>
            <a:lvl1pPr>
              <a:defRPr sz="2800" b="1" cap="none" baseline="0"/>
            </a:lvl1pPr>
            <a:lvl2pPr>
              <a:defRPr>
                <a:solidFill>
                  <a:srgbClr val="721F55"/>
                </a:solidFill>
              </a:defRPr>
            </a:lvl2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8" name="Espace réservé du texte 8">
            <a:extLst>
              <a:ext uri="{FF2B5EF4-FFF2-40B4-BE49-F238E27FC236}">
                <a16:creationId xmlns:a16="http://schemas.microsoft.com/office/drawing/2014/main" id="{6414F602-9F2A-49AD-92A5-C9C49C15DA0D}"/>
              </a:ext>
            </a:extLst>
          </p:cNvPr>
          <p:cNvSpPr>
            <a:spLocks noGrp="1"/>
          </p:cNvSpPr>
          <p:nvPr>
            <p:ph type="body" sz="quarter" idx="16"/>
          </p:nvPr>
        </p:nvSpPr>
        <p:spPr>
          <a:xfrm>
            <a:off x="4521200" y="1655763"/>
            <a:ext cx="3218400" cy="4206875"/>
          </a:xfrm>
        </p:spPr>
        <p:txBody>
          <a:bodyPr/>
          <a:lstStyle>
            <a:lvl1pPr>
              <a:defRPr sz="2800" b="1" cap="none" baseline="0"/>
            </a:lvl1pPr>
            <a:lvl2pPr>
              <a:defRPr>
                <a:solidFill>
                  <a:srgbClr val="721F55"/>
                </a:solidFill>
              </a:defRPr>
            </a:lvl2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graphique 3">
            <a:extLst>
              <a:ext uri="{FF2B5EF4-FFF2-40B4-BE49-F238E27FC236}">
                <a16:creationId xmlns:a16="http://schemas.microsoft.com/office/drawing/2014/main" id="{78BD68F1-A858-4176-9D6E-73347FF986C3}"/>
              </a:ext>
            </a:extLst>
          </p:cNvPr>
          <p:cNvSpPr>
            <a:spLocks noGrp="1"/>
          </p:cNvSpPr>
          <p:nvPr>
            <p:ph type="chart" sz="quarter" idx="17"/>
          </p:nvPr>
        </p:nvSpPr>
        <p:spPr>
          <a:xfrm>
            <a:off x="8267700" y="2171699"/>
            <a:ext cx="3924300" cy="3690939"/>
          </a:xfrm>
        </p:spPr>
        <p:txBody>
          <a:bodyPr/>
          <a:lstStyle>
            <a:lvl1pPr algn="ctr">
              <a:defRPr>
                <a:solidFill>
                  <a:srgbClr val="6F7072"/>
                </a:solidFill>
              </a:defRPr>
            </a:lvl1pPr>
          </a:lstStyle>
          <a:p>
            <a:endParaRPr lang="fr-FR"/>
          </a:p>
        </p:txBody>
      </p:sp>
      <p:sp>
        <p:nvSpPr>
          <p:cNvPr id="10" name="Espace réservé du texte 8">
            <a:extLst>
              <a:ext uri="{FF2B5EF4-FFF2-40B4-BE49-F238E27FC236}">
                <a16:creationId xmlns:a16="http://schemas.microsoft.com/office/drawing/2014/main" id="{C0B1BCF7-46F7-4F73-B2AB-0E88F8493159}"/>
              </a:ext>
            </a:extLst>
          </p:cNvPr>
          <p:cNvSpPr>
            <a:spLocks noGrp="1"/>
          </p:cNvSpPr>
          <p:nvPr>
            <p:ph type="body" sz="quarter" idx="18" hasCustomPrompt="1"/>
          </p:nvPr>
        </p:nvSpPr>
        <p:spPr>
          <a:xfrm>
            <a:off x="8267700" y="1673338"/>
            <a:ext cx="3924300" cy="392415"/>
          </a:xfrm>
        </p:spPr>
        <p:txBody>
          <a:bodyPr wrap="square">
            <a:spAutoFit/>
          </a:bodyPr>
          <a:lstStyle>
            <a:lvl1pPr algn="ctr">
              <a:lnSpc>
                <a:spcPct val="85000"/>
              </a:lnSpc>
              <a:spcBef>
                <a:spcPts val="0"/>
              </a:spcBef>
              <a:defRPr sz="1500" baseline="0">
                <a:solidFill>
                  <a:srgbClr val="6F7072"/>
                </a:solidFill>
              </a:defRPr>
            </a:lvl1pPr>
            <a:lvl2pPr algn="ctr">
              <a:lnSpc>
                <a:spcPct val="85000"/>
              </a:lnSpc>
              <a:spcBef>
                <a:spcPts val="0"/>
              </a:spcBef>
              <a:defRPr sz="1500">
                <a:solidFill>
                  <a:srgbClr val="6F7072"/>
                </a:solidFill>
              </a:defRPr>
            </a:lvl2pPr>
          </a:lstStyle>
          <a:p>
            <a:pPr lvl="0"/>
            <a:r>
              <a:rPr lang="fr-FR" dirty="0"/>
              <a:t>Titre du graphique</a:t>
            </a:r>
          </a:p>
          <a:p>
            <a:pPr lvl="1"/>
            <a:r>
              <a:rPr lang="fr-FR" dirty="0"/>
              <a:t>Deuxième niveau</a:t>
            </a:r>
          </a:p>
        </p:txBody>
      </p:sp>
    </p:spTree>
    <p:extLst>
      <p:ext uri="{BB962C8B-B14F-4D97-AF65-F5344CB8AC3E}">
        <p14:creationId xmlns:p14="http://schemas.microsoft.com/office/powerpoint/2010/main" val="4211855558"/>
      </p:ext>
    </p:extLst>
  </p:cSld>
  <p:clrMapOvr>
    <a:masterClrMapping/>
  </p:clrMapOvr>
  <p:extLst>
    <p:ext uri="{DCECCB84-F9BA-43D5-87BE-67443E8EF086}">
      <p15:sldGuideLst xmlns:p15="http://schemas.microsoft.com/office/powerpoint/2012/main">
        <p15:guide id="1" pos="5208">
          <p15:clr>
            <a:srgbClr val="FBAE40"/>
          </p15:clr>
        </p15:guide>
        <p15:guide id="2" pos="2848">
          <p15:clr>
            <a:srgbClr val="FBAE40"/>
          </p15:clr>
        </p15:guide>
        <p15:guide id="3" pos="438"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lide vierge fond blanc">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cap="all" baseline="0"/>
            </a:lvl1pPr>
          </a:lstStyle>
          <a:p>
            <a:r>
              <a:rPr lang="fr-FR"/>
              <a:t>Cliquez et modifiez le titre</a:t>
            </a:r>
          </a:p>
        </p:txBody>
      </p:sp>
      <p:sp>
        <p:nvSpPr>
          <p:cNvPr id="5" name="Espace réservé du pied de page 4"/>
          <p:cNvSpPr>
            <a:spLocks noGrp="1"/>
          </p:cNvSpPr>
          <p:nvPr>
            <p:ph type="ftr" sz="quarter" idx="11"/>
          </p:nvPr>
        </p:nvSpPr>
        <p:spPr/>
        <p:txBody>
          <a:bodyPr/>
          <a:lstStyle/>
          <a:p>
            <a:r>
              <a:rPr lang="fr-FR"/>
              <a:t>Direction du Réseau - Réforme CHRD 2022</a:t>
            </a:r>
          </a:p>
        </p:txBody>
      </p:sp>
      <p:sp>
        <p:nvSpPr>
          <p:cNvPr id="6" name="Espace réservé du numéro de diapositive 5"/>
          <p:cNvSpPr>
            <a:spLocks noGrp="1"/>
          </p:cNvSpPr>
          <p:nvPr>
            <p:ph type="sldNum" sz="quarter" idx="12"/>
          </p:nvPr>
        </p:nvSpPr>
        <p:spPr/>
        <p:txBody>
          <a:bodyPr/>
          <a:lstStyle/>
          <a:p>
            <a:fld id="{746EC8D2-98DA-6647-9D70-EF804C5DC6D9}" type="slidenum">
              <a:rPr lang="fr-FR" smtClean="0"/>
              <a:t>‹N°›</a:t>
            </a:fld>
            <a:endParaRPr lang="fr-FR"/>
          </a:p>
        </p:txBody>
      </p:sp>
    </p:spTree>
    <p:extLst>
      <p:ext uri="{BB962C8B-B14F-4D97-AF65-F5344CB8AC3E}">
        <p14:creationId xmlns:p14="http://schemas.microsoft.com/office/powerpoint/2010/main" val="1319201003"/>
      </p:ext>
    </p:extLst>
  </p:cSld>
  <p:clrMapOvr>
    <a:masterClrMapping/>
  </p:clrMapOvr>
  <p:extLst>
    <p:ext uri="{DCECCB84-F9BA-43D5-87BE-67443E8EF086}">
      <p15:sldGuideLst xmlns:p15="http://schemas.microsoft.com/office/powerpoint/2012/main">
        <p15:guide id="1" pos="1432">
          <p15:clr>
            <a:srgbClr val="FBAE40"/>
          </p15:clr>
        </p15:guide>
        <p15:guide id="2" orient="horz" pos="792">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lide vierge fond gri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cap="all" baseline="0"/>
            </a:lvl1pPr>
          </a:lstStyle>
          <a:p>
            <a:r>
              <a:rPr lang="fr-FR"/>
              <a:t>Cliquez et modifiez le titre</a:t>
            </a:r>
          </a:p>
        </p:txBody>
      </p:sp>
      <p:sp>
        <p:nvSpPr>
          <p:cNvPr id="5" name="Espace réservé du pied de page 4"/>
          <p:cNvSpPr>
            <a:spLocks noGrp="1"/>
          </p:cNvSpPr>
          <p:nvPr>
            <p:ph type="ftr" sz="quarter" idx="11"/>
          </p:nvPr>
        </p:nvSpPr>
        <p:spPr/>
        <p:txBody>
          <a:bodyPr/>
          <a:lstStyle/>
          <a:p>
            <a:r>
              <a:rPr lang="fr-FR"/>
              <a:t>Direction du Réseau - Réforme CHRD 2022</a:t>
            </a:r>
            <a:endParaRPr lang="fr-FR" dirty="0"/>
          </a:p>
        </p:txBody>
      </p:sp>
      <p:sp>
        <p:nvSpPr>
          <p:cNvPr id="6" name="Espace réservé du numéro de diapositive 5"/>
          <p:cNvSpPr>
            <a:spLocks noGrp="1"/>
          </p:cNvSpPr>
          <p:nvPr>
            <p:ph type="sldNum" sz="quarter" idx="12"/>
          </p:nvPr>
        </p:nvSpPr>
        <p:spPr/>
        <p:txBody>
          <a:bodyPr/>
          <a:lstStyle/>
          <a:p>
            <a:fld id="{746EC8D2-98DA-6647-9D70-EF804C5DC6D9}" type="slidenum">
              <a:rPr lang="fr-FR" smtClean="0"/>
              <a:t>‹N°›</a:t>
            </a:fld>
            <a:endParaRPr lang="fr-FR"/>
          </a:p>
        </p:txBody>
      </p:sp>
      <p:sp>
        <p:nvSpPr>
          <p:cNvPr id="8" name="Rectangle 7">
            <a:extLst>
              <a:ext uri="{FF2B5EF4-FFF2-40B4-BE49-F238E27FC236}">
                <a16:creationId xmlns:a16="http://schemas.microsoft.com/office/drawing/2014/main" id="{2B1A7738-9DF4-4A11-92F6-AEB38EABE67C}"/>
              </a:ext>
            </a:extLst>
          </p:cNvPr>
          <p:cNvSpPr/>
          <p:nvPr userDrawn="1"/>
        </p:nvSpPr>
        <p:spPr>
          <a:xfrm>
            <a:off x="0" y="979200"/>
            <a:ext cx="12192000" cy="5116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130007185"/>
      </p:ext>
    </p:extLst>
  </p:cSld>
  <p:clrMapOvr>
    <a:masterClrMapping/>
  </p:clrMapOvr>
  <p:extLst>
    <p:ext uri="{DCECCB84-F9BA-43D5-87BE-67443E8EF086}">
      <p15:sldGuideLst xmlns:p15="http://schemas.microsoft.com/office/powerpoint/2012/main">
        <p15:guide id="1" pos="1432">
          <p15:clr>
            <a:srgbClr val="FBAE40"/>
          </p15:clr>
        </p15:guide>
        <p15:guide id="2" orient="horz" pos="79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7" name="Triangle rectangle 6">
            <a:extLst>
              <a:ext uri="{FF2B5EF4-FFF2-40B4-BE49-F238E27FC236}">
                <a16:creationId xmlns:a16="http://schemas.microsoft.com/office/drawing/2014/main" id="{93478C4E-3438-C949-BD15-C842CB931189}"/>
              </a:ext>
            </a:extLst>
          </p:cNvPr>
          <p:cNvSpPr/>
          <p:nvPr userDrawn="1"/>
        </p:nvSpPr>
        <p:spPr>
          <a:xfrm flipV="1">
            <a:off x="0" y="-3"/>
            <a:ext cx="1012371" cy="6858002"/>
          </a:xfrm>
          <a:prstGeom prst="rtTriangle">
            <a:avLst/>
          </a:prstGeom>
          <a:gradFill flip="none" rotWithShape="1">
            <a:gsLst>
              <a:gs pos="0">
                <a:schemeClr val="accent1">
                  <a:lumMod val="89000"/>
                </a:schemeClr>
              </a:gs>
              <a:gs pos="100000">
                <a:schemeClr val="accent1"/>
              </a:gs>
              <a:gs pos="50000">
                <a:schemeClr val="accent1">
                  <a:lumMod val="75000"/>
                </a:schemeClr>
              </a:gs>
              <a:gs pos="0">
                <a:schemeClr val="accent2"/>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Rectangle 7">
            <a:extLst>
              <a:ext uri="{FF2B5EF4-FFF2-40B4-BE49-F238E27FC236}">
                <a16:creationId xmlns:a16="http://schemas.microsoft.com/office/drawing/2014/main" id="{BAF5331F-E84F-8445-BE24-B320A34FA116}"/>
              </a:ext>
            </a:extLst>
          </p:cNvPr>
          <p:cNvSpPr/>
          <p:nvPr userDrawn="1"/>
        </p:nvSpPr>
        <p:spPr>
          <a:xfrm>
            <a:off x="583474" y="6096000"/>
            <a:ext cx="158496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Titre 1">
            <a:extLst>
              <a:ext uri="{FF2B5EF4-FFF2-40B4-BE49-F238E27FC236}">
                <a16:creationId xmlns:a16="http://schemas.microsoft.com/office/drawing/2014/main" id="{0FD2CC17-5A14-8343-BA4E-C504D4C2237B}"/>
              </a:ext>
            </a:extLst>
          </p:cNvPr>
          <p:cNvSpPr>
            <a:spLocks noGrp="1"/>
          </p:cNvSpPr>
          <p:nvPr>
            <p:ph type="ctrTitle" hasCustomPrompt="1"/>
          </p:nvPr>
        </p:nvSpPr>
        <p:spPr>
          <a:xfrm>
            <a:off x="3543301" y="4231966"/>
            <a:ext cx="7200000" cy="393954"/>
          </a:xfrm>
        </p:spPr>
        <p:txBody>
          <a:bodyPr wrap="square" anchor="t" anchorCtr="0">
            <a:spAutoFit/>
          </a:bodyPr>
          <a:lstStyle>
            <a:lvl1pPr algn="r">
              <a:defRPr sz="3200" b="1" cap="all" baseline="0">
                <a:solidFill>
                  <a:schemeClr val="accent1"/>
                </a:solidFill>
              </a:defRPr>
            </a:lvl1pPr>
          </a:lstStyle>
          <a:p>
            <a:r>
              <a:rPr lang="fr-FR" dirty="0"/>
              <a:t>Cliquez et modifiez le titre</a:t>
            </a:r>
          </a:p>
        </p:txBody>
      </p:sp>
      <p:sp>
        <p:nvSpPr>
          <p:cNvPr id="10" name="Sous-titre 2">
            <a:extLst>
              <a:ext uri="{FF2B5EF4-FFF2-40B4-BE49-F238E27FC236}">
                <a16:creationId xmlns:a16="http://schemas.microsoft.com/office/drawing/2014/main" id="{35B85332-503A-F04F-92A9-56F5B06FA2F7}"/>
              </a:ext>
            </a:extLst>
          </p:cNvPr>
          <p:cNvSpPr>
            <a:spLocks noGrp="1"/>
          </p:cNvSpPr>
          <p:nvPr>
            <p:ph type="subTitle" idx="1"/>
          </p:nvPr>
        </p:nvSpPr>
        <p:spPr>
          <a:xfrm>
            <a:off x="3543301" y="5067300"/>
            <a:ext cx="7200000" cy="768013"/>
          </a:xfrm>
        </p:spPr>
        <p:txBody>
          <a:bodyPr anchor="t">
            <a:normAutofit/>
          </a:bodyPr>
          <a:lstStyle>
            <a:lvl1pPr marL="0" indent="0" algn="r">
              <a:buNone/>
              <a:defRPr sz="2000" b="0" cap="none">
                <a:solidFill>
                  <a:schemeClr val="accent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pic>
        <p:nvPicPr>
          <p:cNvPr id="14" name="Image 13">
            <a:extLst>
              <a:ext uri="{FF2B5EF4-FFF2-40B4-BE49-F238E27FC236}">
                <a16:creationId xmlns:a16="http://schemas.microsoft.com/office/drawing/2014/main" id="{F6EC1B74-973A-FD43-A704-B5A7AD6E4DE9}"/>
              </a:ext>
            </a:extLst>
          </p:cNvPr>
          <p:cNvPicPr>
            <a:picLocks noChangeAspect="1"/>
          </p:cNvPicPr>
          <p:nvPr userDrawn="1"/>
        </p:nvPicPr>
        <p:blipFill>
          <a:blip r:embed="rId2"/>
          <a:stretch>
            <a:fillRect/>
          </a:stretch>
        </p:blipFill>
        <p:spPr>
          <a:xfrm>
            <a:off x="5991497" y="1760608"/>
            <a:ext cx="4751804" cy="2082063"/>
          </a:xfrm>
          <a:prstGeom prst="rect">
            <a:avLst/>
          </a:prstGeom>
        </p:spPr>
      </p:pic>
      <p:sp>
        <p:nvSpPr>
          <p:cNvPr id="3" name="Espace réservé du texte 2">
            <a:extLst>
              <a:ext uri="{FF2B5EF4-FFF2-40B4-BE49-F238E27FC236}">
                <a16:creationId xmlns:a16="http://schemas.microsoft.com/office/drawing/2014/main" id="{B1ABB327-CF47-4B43-B2E4-E6F266BE8A2F}"/>
              </a:ext>
            </a:extLst>
          </p:cNvPr>
          <p:cNvSpPr>
            <a:spLocks noGrp="1"/>
          </p:cNvSpPr>
          <p:nvPr>
            <p:ph type="body" sz="quarter" idx="10" hasCustomPrompt="1"/>
          </p:nvPr>
        </p:nvSpPr>
        <p:spPr>
          <a:xfrm>
            <a:off x="6372913" y="5990943"/>
            <a:ext cx="4370388" cy="571500"/>
          </a:xfrm>
        </p:spPr>
        <p:txBody>
          <a:bodyPr/>
          <a:lstStyle>
            <a:lvl1pPr algn="r">
              <a:defRPr sz="1800" cap="none" baseline="0"/>
            </a:lvl1pPr>
          </a:lstStyle>
          <a:p>
            <a:pPr lvl="0"/>
            <a:r>
              <a:rPr lang="fr-FR" dirty="0"/>
              <a:t>Date</a:t>
            </a:r>
          </a:p>
        </p:txBody>
      </p:sp>
    </p:spTree>
    <p:extLst>
      <p:ext uri="{BB962C8B-B14F-4D97-AF65-F5344CB8AC3E}">
        <p14:creationId xmlns:p14="http://schemas.microsoft.com/office/powerpoint/2010/main" val="9155027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Aplat couleur">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F997E2C-49DF-4104-ACC9-001479EE432C}"/>
              </a:ext>
            </a:extLst>
          </p:cNvPr>
          <p:cNvSpPr/>
          <p:nvPr userDrawn="1"/>
        </p:nvSpPr>
        <p:spPr>
          <a:xfrm>
            <a:off x="0" y="0"/>
            <a:ext cx="12192000" cy="1257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lvl1pPr>
              <a:defRPr cap="all" baseline="0"/>
            </a:lvl1pPr>
          </a:lstStyle>
          <a:p>
            <a:r>
              <a:rPr lang="fr-FR"/>
              <a:t>Cliquez et modifiez le titre</a:t>
            </a:r>
          </a:p>
        </p:txBody>
      </p:sp>
      <p:sp>
        <p:nvSpPr>
          <p:cNvPr id="5" name="Espace réservé du pied de page 4"/>
          <p:cNvSpPr>
            <a:spLocks noGrp="1"/>
          </p:cNvSpPr>
          <p:nvPr>
            <p:ph type="ftr" sz="quarter" idx="11"/>
          </p:nvPr>
        </p:nvSpPr>
        <p:spPr/>
        <p:txBody>
          <a:bodyPr/>
          <a:lstStyle/>
          <a:p>
            <a:r>
              <a:rPr lang="fr-FR"/>
              <a:t>Direction du Réseau - Réforme CHRD 2022</a:t>
            </a:r>
          </a:p>
        </p:txBody>
      </p:sp>
      <p:sp>
        <p:nvSpPr>
          <p:cNvPr id="6" name="Espace réservé du numéro de diapositive 5"/>
          <p:cNvSpPr>
            <a:spLocks noGrp="1"/>
          </p:cNvSpPr>
          <p:nvPr>
            <p:ph type="sldNum" sz="quarter" idx="12"/>
          </p:nvPr>
        </p:nvSpPr>
        <p:spPr/>
        <p:txBody>
          <a:bodyPr/>
          <a:lstStyle/>
          <a:p>
            <a:fld id="{746EC8D2-98DA-6647-9D70-EF804C5DC6D9}" type="slidenum">
              <a:rPr lang="fr-FR" smtClean="0"/>
              <a:t>‹N°›</a:t>
            </a:fld>
            <a:endParaRPr lang="fr-FR"/>
          </a:p>
        </p:txBody>
      </p:sp>
      <p:sp>
        <p:nvSpPr>
          <p:cNvPr id="4" name="Espace réservé du texte 3">
            <a:extLst>
              <a:ext uri="{FF2B5EF4-FFF2-40B4-BE49-F238E27FC236}">
                <a16:creationId xmlns:a16="http://schemas.microsoft.com/office/drawing/2014/main" id="{FA61F10F-0FA1-4720-9F1F-DB2582872E93}"/>
              </a:ext>
            </a:extLst>
          </p:cNvPr>
          <p:cNvSpPr>
            <a:spLocks noGrp="1"/>
          </p:cNvSpPr>
          <p:nvPr>
            <p:ph type="body" sz="quarter" idx="14"/>
          </p:nvPr>
        </p:nvSpPr>
        <p:spPr>
          <a:xfrm>
            <a:off x="1501200" y="1908000"/>
            <a:ext cx="9725025" cy="1200329"/>
          </a:xfrm>
        </p:spPr>
        <p:txBody>
          <a:bodyPr wrap="square">
            <a:spAutoFit/>
          </a:bodyPr>
          <a:lstStyle>
            <a:lvl1pPr>
              <a:defRPr sz="4000" b="0" cap="none" baseline="0">
                <a:solidFill>
                  <a:schemeClr val="accent3"/>
                </a:solidFill>
              </a:defRPr>
            </a:lvl1pPr>
            <a:lvl2pPr>
              <a:spcBef>
                <a:spcPts val="1200"/>
              </a:spcBef>
              <a:defRPr sz="2800">
                <a:solidFill>
                  <a:schemeClr val="tx1"/>
                </a:solidFill>
              </a:defRPr>
            </a:lvl2pPr>
          </a:lstStyle>
          <a:p>
            <a:pPr lvl="0"/>
            <a:r>
              <a:rPr lang="fr-FR" dirty="0"/>
              <a:t>Modifier les styles du texte du masque</a:t>
            </a:r>
          </a:p>
          <a:p>
            <a:pPr lvl="1"/>
            <a:r>
              <a:rPr lang="fr-FR" dirty="0"/>
              <a:t>Deuxième niveau</a:t>
            </a:r>
          </a:p>
        </p:txBody>
      </p:sp>
    </p:spTree>
    <p:extLst>
      <p:ext uri="{BB962C8B-B14F-4D97-AF65-F5344CB8AC3E}">
        <p14:creationId xmlns:p14="http://schemas.microsoft.com/office/powerpoint/2010/main" val="310509025"/>
      </p:ext>
    </p:extLst>
  </p:cSld>
  <p:clrMapOvr>
    <a:masterClrMapping/>
  </p:clrMapOvr>
  <p:extLst>
    <p:ext uri="{DCECCB84-F9BA-43D5-87BE-67443E8EF086}">
      <p15:sldGuideLst xmlns:p15="http://schemas.microsoft.com/office/powerpoint/2012/main">
        <p15:guide id="2" orient="horz" pos="792">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lide 2 colonnes">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E88146B0-A86B-489D-89CB-C002000715FA}"/>
              </a:ext>
            </a:extLst>
          </p:cNvPr>
          <p:cNvSpPr/>
          <p:nvPr userDrawn="1"/>
        </p:nvSpPr>
        <p:spPr>
          <a:xfrm>
            <a:off x="0" y="6330220"/>
            <a:ext cx="12192000" cy="527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lvl1pPr>
              <a:defRPr cap="all" baseline="0"/>
            </a:lvl1pPr>
          </a:lstStyle>
          <a:p>
            <a:r>
              <a:rPr lang="fr-FR"/>
              <a:t>Cliquez et modifiez le titre</a:t>
            </a:r>
          </a:p>
        </p:txBody>
      </p:sp>
      <p:sp>
        <p:nvSpPr>
          <p:cNvPr id="5" name="Espace réservé du pied de page 4"/>
          <p:cNvSpPr>
            <a:spLocks noGrp="1"/>
          </p:cNvSpPr>
          <p:nvPr>
            <p:ph type="ftr" sz="quarter" idx="11"/>
          </p:nvPr>
        </p:nvSpPr>
        <p:spPr/>
        <p:txBody>
          <a:bodyPr/>
          <a:lstStyle/>
          <a:p>
            <a:r>
              <a:rPr lang="fr-FR"/>
              <a:t>Direction du Réseau - Réforme CHRD 2022</a:t>
            </a:r>
          </a:p>
        </p:txBody>
      </p:sp>
      <p:sp>
        <p:nvSpPr>
          <p:cNvPr id="6" name="Espace réservé du numéro de diapositive 5"/>
          <p:cNvSpPr>
            <a:spLocks noGrp="1"/>
          </p:cNvSpPr>
          <p:nvPr>
            <p:ph type="sldNum" sz="quarter" idx="12"/>
          </p:nvPr>
        </p:nvSpPr>
        <p:spPr/>
        <p:txBody>
          <a:bodyPr/>
          <a:lstStyle/>
          <a:p>
            <a:fld id="{746EC8D2-98DA-6647-9D70-EF804C5DC6D9}" type="slidenum">
              <a:rPr lang="fr-FR" smtClean="0"/>
              <a:t>‹N°›</a:t>
            </a:fld>
            <a:endParaRPr lang="fr-FR"/>
          </a:p>
        </p:txBody>
      </p:sp>
      <p:sp>
        <p:nvSpPr>
          <p:cNvPr id="4" name="Espace réservé du texte 3">
            <a:extLst>
              <a:ext uri="{FF2B5EF4-FFF2-40B4-BE49-F238E27FC236}">
                <a16:creationId xmlns:a16="http://schemas.microsoft.com/office/drawing/2014/main" id="{FA61F10F-0FA1-4720-9F1F-DB2582872E93}"/>
              </a:ext>
            </a:extLst>
          </p:cNvPr>
          <p:cNvSpPr>
            <a:spLocks noGrp="1"/>
          </p:cNvSpPr>
          <p:nvPr>
            <p:ph type="body" sz="quarter" idx="14"/>
          </p:nvPr>
        </p:nvSpPr>
        <p:spPr>
          <a:xfrm>
            <a:off x="978320" y="1908000"/>
            <a:ext cx="4594800" cy="1815882"/>
          </a:xfrm>
        </p:spPr>
        <p:txBody>
          <a:bodyPr wrap="square">
            <a:spAutoFit/>
          </a:bodyPr>
          <a:lstStyle>
            <a:lvl1pPr>
              <a:defRPr sz="4000" b="0" cap="none" baseline="0">
                <a:solidFill>
                  <a:schemeClr val="accent1"/>
                </a:solidFill>
              </a:defRPr>
            </a:lvl1pPr>
            <a:lvl2pPr>
              <a:spcBef>
                <a:spcPts val="1200"/>
              </a:spcBef>
              <a:defRPr sz="2800">
                <a:solidFill>
                  <a:schemeClr val="tx1"/>
                </a:solidFill>
              </a:defRPr>
            </a:lvl2pPr>
          </a:lstStyle>
          <a:p>
            <a:pPr lvl="0"/>
            <a:r>
              <a:rPr lang="fr-FR" dirty="0"/>
              <a:t>Modifier les styles du texte du masque</a:t>
            </a:r>
          </a:p>
          <a:p>
            <a:pPr lvl="1"/>
            <a:r>
              <a:rPr lang="fr-FR" dirty="0"/>
              <a:t>Deuxième niveau</a:t>
            </a:r>
          </a:p>
        </p:txBody>
      </p:sp>
      <p:pic>
        <p:nvPicPr>
          <p:cNvPr id="16" name="Image 15">
            <a:extLst>
              <a:ext uri="{FF2B5EF4-FFF2-40B4-BE49-F238E27FC236}">
                <a16:creationId xmlns:a16="http://schemas.microsoft.com/office/drawing/2014/main" id="{00DA7109-0A19-47B1-A6E9-DD2B6D2DE65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19770" y="6431185"/>
            <a:ext cx="2337268" cy="372699"/>
          </a:xfrm>
          <a:prstGeom prst="rect">
            <a:avLst/>
          </a:prstGeom>
        </p:spPr>
      </p:pic>
      <p:sp>
        <p:nvSpPr>
          <p:cNvPr id="8" name="Espace réservé du texte 7">
            <a:extLst>
              <a:ext uri="{FF2B5EF4-FFF2-40B4-BE49-F238E27FC236}">
                <a16:creationId xmlns:a16="http://schemas.microsoft.com/office/drawing/2014/main" id="{6D8960CE-501F-4F32-BCCF-B1B626C40A57}"/>
              </a:ext>
            </a:extLst>
          </p:cNvPr>
          <p:cNvSpPr>
            <a:spLocks noGrp="1"/>
          </p:cNvSpPr>
          <p:nvPr>
            <p:ph type="body" sz="quarter" idx="15"/>
          </p:nvPr>
        </p:nvSpPr>
        <p:spPr>
          <a:xfrm>
            <a:off x="6672599" y="1908000"/>
            <a:ext cx="4593600" cy="1738938"/>
          </a:xfrm>
        </p:spPr>
        <p:txBody>
          <a:bodyPr>
            <a:spAutoFit/>
          </a:bodyPr>
          <a:lstStyle>
            <a:lvl1pPr>
              <a:defRPr sz="4000" b="0" cap="none" baseline="0">
                <a:solidFill>
                  <a:schemeClr val="accent3"/>
                </a:solidFill>
              </a:defRPr>
            </a:lvl1pPr>
            <a:lvl2pPr>
              <a:defRPr sz="2800"/>
            </a:lvl2pPr>
          </a:lstStyle>
          <a:p>
            <a:pPr lvl="0"/>
            <a:r>
              <a:rPr lang="fr-FR" dirty="0"/>
              <a:t>Modifier les styles du texte du masque</a:t>
            </a:r>
          </a:p>
          <a:p>
            <a:pPr lvl="1"/>
            <a:r>
              <a:rPr lang="fr-FR" dirty="0"/>
              <a:t>Deuxième niveau</a:t>
            </a:r>
          </a:p>
        </p:txBody>
      </p:sp>
    </p:spTree>
    <p:extLst>
      <p:ext uri="{BB962C8B-B14F-4D97-AF65-F5344CB8AC3E}">
        <p14:creationId xmlns:p14="http://schemas.microsoft.com/office/powerpoint/2010/main" val="100437425"/>
      </p:ext>
    </p:extLst>
  </p:cSld>
  <p:clrMapOvr>
    <a:masterClrMapping/>
  </p:clrMapOvr>
  <p:extLst>
    <p:ext uri="{DCECCB84-F9BA-43D5-87BE-67443E8EF086}">
      <p15:sldGuideLst xmlns:p15="http://schemas.microsoft.com/office/powerpoint/2012/main">
        <p15:guide id="2" orient="horz" pos="792">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 Graphiques + text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0B35A2F-F6F8-4262-A6A0-441A0CF65A70}"/>
              </a:ext>
            </a:extLst>
          </p:cNvPr>
          <p:cNvSpPr/>
          <p:nvPr userDrawn="1"/>
        </p:nvSpPr>
        <p:spPr>
          <a:xfrm>
            <a:off x="0" y="1257300"/>
            <a:ext cx="12192000" cy="49312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lvl1pPr>
              <a:defRPr cap="all" baseline="0"/>
            </a:lvl1pPr>
          </a:lstStyle>
          <a:p>
            <a:r>
              <a:rPr lang="fr-FR"/>
              <a:t>Cliquez et modifiez le titre</a:t>
            </a:r>
          </a:p>
        </p:txBody>
      </p:sp>
      <p:sp>
        <p:nvSpPr>
          <p:cNvPr id="5" name="Espace réservé du pied de page 4"/>
          <p:cNvSpPr>
            <a:spLocks noGrp="1"/>
          </p:cNvSpPr>
          <p:nvPr>
            <p:ph type="ftr" sz="quarter" idx="11"/>
          </p:nvPr>
        </p:nvSpPr>
        <p:spPr/>
        <p:txBody>
          <a:bodyPr/>
          <a:lstStyle/>
          <a:p>
            <a:r>
              <a:rPr lang="fr-FR"/>
              <a:t>Direction du Réseau - Réforme CHRD 2022</a:t>
            </a:r>
          </a:p>
        </p:txBody>
      </p:sp>
      <p:sp>
        <p:nvSpPr>
          <p:cNvPr id="6" name="Espace réservé du numéro de diapositive 5"/>
          <p:cNvSpPr>
            <a:spLocks noGrp="1"/>
          </p:cNvSpPr>
          <p:nvPr>
            <p:ph type="sldNum" sz="quarter" idx="12"/>
          </p:nvPr>
        </p:nvSpPr>
        <p:spPr/>
        <p:txBody>
          <a:bodyPr/>
          <a:lstStyle/>
          <a:p>
            <a:fld id="{746EC8D2-98DA-6647-9D70-EF804C5DC6D9}" type="slidenum">
              <a:rPr lang="fr-FR" smtClean="0"/>
              <a:t>‹N°›</a:t>
            </a:fld>
            <a:endParaRPr lang="fr-FR"/>
          </a:p>
        </p:txBody>
      </p:sp>
      <p:sp>
        <p:nvSpPr>
          <p:cNvPr id="9" name="Espace réservé du texte 8">
            <a:extLst>
              <a:ext uri="{FF2B5EF4-FFF2-40B4-BE49-F238E27FC236}">
                <a16:creationId xmlns:a16="http://schemas.microsoft.com/office/drawing/2014/main" id="{2BF2F50E-988D-4F02-B385-214A573287C8}"/>
              </a:ext>
            </a:extLst>
          </p:cNvPr>
          <p:cNvSpPr>
            <a:spLocks noGrp="1"/>
          </p:cNvSpPr>
          <p:nvPr>
            <p:ph type="body" sz="quarter" idx="14"/>
          </p:nvPr>
        </p:nvSpPr>
        <p:spPr>
          <a:xfrm>
            <a:off x="8746400" y="1655763"/>
            <a:ext cx="3074125" cy="420687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graphique 3">
            <a:extLst>
              <a:ext uri="{FF2B5EF4-FFF2-40B4-BE49-F238E27FC236}">
                <a16:creationId xmlns:a16="http://schemas.microsoft.com/office/drawing/2014/main" id="{78BD68F1-A858-4176-9D6E-73347FF986C3}"/>
              </a:ext>
            </a:extLst>
          </p:cNvPr>
          <p:cNvSpPr>
            <a:spLocks noGrp="1"/>
          </p:cNvSpPr>
          <p:nvPr>
            <p:ph type="chart" sz="quarter" idx="17"/>
          </p:nvPr>
        </p:nvSpPr>
        <p:spPr>
          <a:xfrm>
            <a:off x="695325" y="2171699"/>
            <a:ext cx="3708000" cy="3690940"/>
          </a:xfrm>
        </p:spPr>
        <p:txBody>
          <a:bodyPr/>
          <a:lstStyle>
            <a:lvl1pPr algn="ctr">
              <a:defRPr>
                <a:solidFill>
                  <a:srgbClr val="6F7072"/>
                </a:solidFill>
              </a:defRPr>
            </a:lvl1pPr>
          </a:lstStyle>
          <a:p>
            <a:endParaRPr lang="fr-FR"/>
          </a:p>
        </p:txBody>
      </p:sp>
      <p:sp>
        <p:nvSpPr>
          <p:cNvPr id="11" name="Espace réservé du graphique 3">
            <a:extLst>
              <a:ext uri="{FF2B5EF4-FFF2-40B4-BE49-F238E27FC236}">
                <a16:creationId xmlns:a16="http://schemas.microsoft.com/office/drawing/2014/main" id="{3ACB85EC-0A72-4AC8-8E42-5503445AFFE3}"/>
              </a:ext>
            </a:extLst>
          </p:cNvPr>
          <p:cNvSpPr>
            <a:spLocks noGrp="1"/>
          </p:cNvSpPr>
          <p:nvPr>
            <p:ph type="chart" sz="quarter" idx="18"/>
          </p:nvPr>
        </p:nvSpPr>
        <p:spPr>
          <a:xfrm>
            <a:off x="4530724" y="2171699"/>
            <a:ext cx="3708000" cy="3690940"/>
          </a:xfrm>
        </p:spPr>
        <p:txBody>
          <a:bodyPr/>
          <a:lstStyle>
            <a:lvl1pPr algn="ctr">
              <a:defRPr>
                <a:solidFill>
                  <a:srgbClr val="6F7072"/>
                </a:solidFill>
              </a:defRPr>
            </a:lvl1pPr>
          </a:lstStyle>
          <a:p>
            <a:endParaRPr lang="fr-FR"/>
          </a:p>
        </p:txBody>
      </p:sp>
      <p:sp>
        <p:nvSpPr>
          <p:cNvPr id="12" name="Espace réservé du texte 8">
            <a:extLst>
              <a:ext uri="{FF2B5EF4-FFF2-40B4-BE49-F238E27FC236}">
                <a16:creationId xmlns:a16="http://schemas.microsoft.com/office/drawing/2014/main" id="{E664A0D4-E1CD-47F3-9072-CCCB85453C2A}"/>
              </a:ext>
            </a:extLst>
          </p:cNvPr>
          <p:cNvSpPr>
            <a:spLocks noGrp="1"/>
          </p:cNvSpPr>
          <p:nvPr>
            <p:ph type="body" sz="quarter" idx="19" hasCustomPrompt="1"/>
          </p:nvPr>
        </p:nvSpPr>
        <p:spPr>
          <a:xfrm>
            <a:off x="695325" y="1703388"/>
            <a:ext cx="3698475" cy="366254"/>
          </a:xfrm>
        </p:spPr>
        <p:txBody>
          <a:bodyPr wrap="square">
            <a:spAutoFit/>
          </a:bodyPr>
          <a:lstStyle>
            <a:lvl1pPr algn="ctr">
              <a:lnSpc>
                <a:spcPct val="85000"/>
              </a:lnSpc>
              <a:spcBef>
                <a:spcPts val="0"/>
              </a:spcBef>
              <a:defRPr sz="1400" baseline="0">
                <a:solidFill>
                  <a:srgbClr val="6F7072"/>
                </a:solidFill>
              </a:defRPr>
            </a:lvl1pPr>
            <a:lvl2pPr algn="ctr">
              <a:lnSpc>
                <a:spcPct val="85000"/>
              </a:lnSpc>
              <a:spcBef>
                <a:spcPts val="0"/>
              </a:spcBef>
              <a:defRPr sz="1400">
                <a:solidFill>
                  <a:srgbClr val="6F7072"/>
                </a:solidFill>
              </a:defRPr>
            </a:lvl2pPr>
          </a:lstStyle>
          <a:p>
            <a:pPr lvl="0"/>
            <a:r>
              <a:rPr lang="fr-FR" dirty="0"/>
              <a:t>Titre du graphique</a:t>
            </a:r>
          </a:p>
          <a:p>
            <a:pPr lvl="1"/>
            <a:r>
              <a:rPr lang="fr-FR" dirty="0"/>
              <a:t>Deuxième niveau</a:t>
            </a:r>
          </a:p>
        </p:txBody>
      </p:sp>
      <p:sp>
        <p:nvSpPr>
          <p:cNvPr id="13" name="Espace réservé du texte 8">
            <a:extLst>
              <a:ext uri="{FF2B5EF4-FFF2-40B4-BE49-F238E27FC236}">
                <a16:creationId xmlns:a16="http://schemas.microsoft.com/office/drawing/2014/main" id="{5D73D492-AA89-401B-A68D-CBADB8A04782}"/>
              </a:ext>
            </a:extLst>
          </p:cNvPr>
          <p:cNvSpPr>
            <a:spLocks noGrp="1"/>
          </p:cNvSpPr>
          <p:nvPr>
            <p:ph type="body" sz="quarter" idx="20" hasCustomPrompt="1"/>
          </p:nvPr>
        </p:nvSpPr>
        <p:spPr>
          <a:xfrm>
            <a:off x="4530724" y="1703388"/>
            <a:ext cx="3698475" cy="366254"/>
          </a:xfrm>
        </p:spPr>
        <p:txBody>
          <a:bodyPr wrap="square">
            <a:spAutoFit/>
          </a:bodyPr>
          <a:lstStyle>
            <a:lvl1pPr algn="ctr">
              <a:lnSpc>
                <a:spcPct val="85000"/>
              </a:lnSpc>
              <a:spcBef>
                <a:spcPts val="0"/>
              </a:spcBef>
              <a:defRPr sz="1400" baseline="0">
                <a:solidFill>
                  <a:srgbClr val="6F7072"/>
                </a:solidFill>
              </a:defRPr>
            </a:lvl1pPr>
            <a:lvl2pPr algn="ctr">
              <a:lnSpc>
                <a:spcPct val="85000"/>
              </a:lnSpc>
              <a:spcBef>
                <a:spcPts val="0"/>
              </a:spcBef>
              <a:defRPr sz="1400">
                <a:solidFill>
                  <a:srgbClr val="6F7072"/>
                </a:solidFill>
              </a:defRPr>
            </a:lvl2pPr>
          </a:lstStyle>
          <a:p>
            <a:pPr lvl="0"/>
            <a:r>
              <a:rPr lang="fr-FR"/>
              <a:t>Titre du graphique</a:t>
            </a:r>
          </a:p>
          <a:p>
            <a:pPr lvl="1"/>
            <a:r>
              <a:rPr lang="fr-FR"/>
              <a:t>Deuxième niveau</a:t>
            </a:r>
          </a:p>
        </p:txBody>
      </p:sp>
    </p:spTree>
    <p:extLst>
      <p:ext uri="{BB962C8B-B14F-4D97-AF65-F5344CB8AC3E}">
        <p14:creationId xmlns:p14="http://schemas.microsoft.com/office/powerpoint/2010/main" val="2604948539"/>
      </p:ext>
    </p:extLst>
  </p:cSld>
  <p:clrMapOvr>
    <a:masterClrMapping/>
  </p:clrMapOvr>
  <p:extLst>
    <p:ext uri="{DCECCB84-F9BA-43D5-87BE-67443E8EF086}">
      <p15:sldGuideLst xmlns:p15="http://schemas.microsoft.com/office/powerpoint/2012/main">
        <p15:guide id="1" pos="5208">
          <p15:clr>
            <a:srgbClr val="FBAE40"/>
          </p15:clr>
        </p15:guide>
        <p15:guide id="2" pos="2848">
          <p15:clr>
            <a:srgbClr val="FBAE40"/>
          </p15:clr>
        </p15:guide>
        <p15:guide id="3" pos="438">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Direction du Réseau - Réforme CHRD 2022</a:t>
            </a:r>
          </a:p>
        </p:txBody>
      </p:sp>
      <p:sp>
        <p:nvSpPr>
          <p:cNvPr id="4" name="Espace réservé du numéro de diapositive 3"/>
          <p:cNvSpPr>
            <a:spLocks noGrp="1"/>
          </p:cNvSpPr>
          <p:nvPr>
            <p:ph type="sldNum" sz="quarter" idx="12"/>
          </p:nvPr>
        </p:nvSpPr>
        <p:spPr/>
        <p:txBody>
          <a:bodyPr/>
          <a:lstStyle/>
          <a:p>
            <a:fld id="{746EC8D2-98DA-6647-9D70-EF804C5DC6D9}" type="slidenum">
              <a:rPr lang="fr-FR" smtClean="0"/>
              <a:t>‹N°›</a:t>
            </a:fld>
            <a:endParaRPr lang="fr-FR"/>
          </a:p>
        </p:txBody>
      </p:sp>
      <p:sp>
        <p:nvSpPr>
          <p:cNvPr id="6" name="Triangle rectangle 5">
            <a:extLst>
              <a:ext uri="{FF2B5EF4-FFF2-40B4-BE49-F238E27FC236}">
                <a16:creationId xmlns:a16="http://schemas.microsoft.com/office/drawing/2014/main" id="{20219708-3A84-40C4-B9BA-41F658DB0E3A}"/>
              </a:ext>
            </a:extLst>
          </p:cNvPr>
          <p:cNvSpPr/>
          <p:nvPr userDrawn="1"/>
        </p:nvSpPr>
        <p:spPr>
          <a:xfrm flipV="1">
            <a:off x="0" y="-3"/>
            <a:ext cx="1012371" cy="6858002"/>
          </a:xfrm>
          <a:prstGeom prst="rtTriangle">
            <a:avLst/>
          </a:prstGeom>
          <a:gradFill flip="none" rotWithShape="1">
            <a:gsLst>
              <a:gs pos="0">
                <a:schemeClr val="accent1">
                  <a:lumMod val="89000"/>
                </a:schemeClr>
              </a:gs>
              <a:gs pos="100000">
                <a:schemeClr val="accent1"/>
              </a:gs>
              <a:gs pos="50000">
                <a:schemeClr val="accent1">
                  <a:lumMod val="75000"/>
                </a:schemeClr>
              </a:gs>
              <a:gs pos="0">
                <a:schemeClr val="accent2"/>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19464843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1_Slide de fin">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81A5C3CD-FBCC-4F05-AEAF-7DA0A5F6BC6A}"/>
              </a:ext>
            </a:extLst>
          </p:cNvPr>
          <p:cNvSpPr>
            <a:spLocks noGrp="1"/>
          </p:cNvSpPr>
          <p:nvPr>
            <p:ph type="body" sz="quarter" idx="12" hasCustomPrompt="1"/>
          </p:nvPr>
        </p:nvSpPr>
        <p:spPr>
          <a:xfrm>
            <a:off x="1124372" y="5167852"/>
            <a:ext cx="3413062" cy="1163395"/>
          </a:xfrm>
        </p:spPr>
        <p:txBody>
          <a:bodyPr>
            <a:spAutoFit/>
          </a:bodyPr>
          <a:lstStyle>
            <a:lvl1pPr>
              <a:lnSpc>
                <a:spcPct val="90000"/>
              </a:lnSpc>
              <a:spcBef>
                <a:spcPts val="0"/>
              </a:spcBef>
              <a:defRPr sz="2800" b="0" cap="none" baseline="0">
                <a:solidFill>
                  <a:srgbClr val="721F55"/>
                </a:solidFill>
              </a:defRPr>
            </a:lvl1pPr>
            <a:lvl2pPr>
              <a:lnSpc>
                <a:spcPct val="90000"/>
              </a:lnSpc>
              <a:spcBef>
                <a:spcPts val="2000"/>
              </a:spcBef>
              <a:defRPr sz="2400" b="1">
                <a:solidFill>
                  <a:srgbClr val="721F55"/>
                </a:solidFill>
              </a:defRPr>
            </a:lvl2pPr>
          </a:lstStyle>
          <a:p>
            <a:pPr lvl="0"/>
            <a:r>
              <a:rPr lang="fr-FR" dirty="0"/>
              <a:t>Merci</a:t>
            </a:r>
          </a:p>
          <a:p>
            <a:pPr lvl="0"/>
            <a:endParaRPr lang="fr-FR" dirty="0"/>
          </a:p>
          <a:p>
            <a:pPr lvl="0"/>
            <a:r>
              <a:rPr lang="fr-FR" dirty="0"/>
              <a:t>#</a:t>
            </a:r>
            <a:r>
              <a:rPr lang="fr-FR" dirty="0" err="1"/>
              <a:t>LerumFirmile</a:t>
            </a:r>
            <a:endParaRPr lang="fr-FR" dirty="0"/>
          </a:p>
        </p:txBody>
      </p:sp>
      <p:sp>
        <p:nvSpPr>
          <p:cNvPr id="10" name="Triangle rectangle 9">
            <a:extLst>
              <a:ext uri="{FF2B5EF4-FFF2-40B4-BE49-F238E27FC236}">
                <a16:creationId xmlns:a16="http://schemas.microsoft.com/office/drawing/2014/main" id="{BFF2D532-48A3-0144-87E1-8EBFFDAEB081}"/>
              </a:ext>
            </a:extLst>
          </p:cNvPr>
          <p:cNvSpPr/>
          <p:nvPr userDrawn="1"/>
        </p:nvSpPr>
        <p:spPr>
          <a:xfrm flipV="1">
            <a:off x="0" y="-3"/>
            <a:ext cx="1012371" cy="6858002"/>
          </a:xfrm>
          <a:prstGeom prst="rtTriangle">
            <a:avLst/>
          </a:prstGeom>
          <a:gradFill flip="none" rotWithShape="1">
            <a:gsLst>
              <a:gs pos="0">
                <a:schemeClr val="accent1">
                  <a:lumMod val="89000"/>
                </a:schemeClr>
              </a:gs>
              <a:gs pos="100000">
                <a:schemeClr val="accent1"/>
              </a:gs>
              <a:gs pos="50000">
                <a:schemeClr val="accent1">
                  <a:lumMod val="75000"/>
                </a:schemeClr>
              </a:gs>
              <a:gs pos="0">
                <a:schemeClr val="accent2"/>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13" name="Image 12">
            <a:extLst>
              <a:ext uri="{FF2B5EF4-FFF2-40B4-BE49-F238E27FC236}">
                <a16:creationId xmlns:a16="http://schemas.microsoft.com/office/drawing/2014/main" id="{394D3464-175E-464A-B02E-FDAA996CE2B9}"/>
              </a:ext>
            </a:extLst>
          </p:cNvPr>
          <p:cNvPicPr>
            <a:picLocks noChangeAspect="1"/>
          </p:cNvPicPr>
          <p:nvPr userDrawn="1"/>
        </p:nvPicPr>
        <p:blipFill>
          <a:blip r:embed="rId2"/>
          <a:stretch>
            <a:fillRect/>
          </a:stretch>
        </p:blipFill>
        <p:spPr>
          <a:xfrm>
            <a:off x="4463105" y="5765801"/>
            <a:ext cx="3302964" cy="980385"/>
          </a:xfrm>
          <a:prstGeom prst="rect">
            <a:avLst/>
          </a:prstGeom>
        </p:spPr>
      </p:pic>
      <p:pic>
        <p:nvPicPr>
          <p:cNvPr id="6" name="Image 5">
            <a:extLst>
              <a:ext uri="{FF2B5EF4-FFF2-40B4-BE49-F238E27FC236}">
                <a16:creationId xmlns:a16="http://schemas.microsoft.com/office/drawing/2014/main" id="{20C89772-16BC-4421-9C70-918338C29CC8}"/>
              </a:ext>
            </a:extLst>
          </p:cNvPr>
          <p:cNvPicPr>
            <a:picLocks noChangeAspect="1"/>
          </p:cNvPicPr>
          <p:nvPr userDrawn="1"/>
        </p:nvPicPr>
        <p:blipFill>
          <a:blip r:embed="rId3"/>
          <a:srcRect/>
          <a:stretch/>
        </p:blipFill>
        <p:spPr>
          <a:xfrm>
            <a:off x="5019134" y="1768845"/>
            <a:ext cx="6171578" cy="1789302"/>
          </a:xfrm>
          <a:prstGeom prst="rect">
            <a:avLst/>
          </a:prstGeom>
        </p:spPr>
      </p:pic>
    </p:spTree>
    <p:extLst>
      <p:ext uri="{BB962C8B-B14F-4D97-AF65-F5344CB8AC3E}">
        <p14:creationId xmlns:p14="http://schemas.microsoft.com/office/powerpoint/2010/main" val="1169382751"/>
      </p:ext>
    </p:extLst>
  </p:cSld>
  <p:clrMapOvr>
    <a:masterClrMapping/>
  </p:clrMapOvr>
  <p:extLst>
    <p:ext uri="{DCECCB84-F9BA-43D5-87BE-67443E8EF086}">
      <p15:sldGuideLst xmlns:p15="http://schemas.microsoft.com/office/powerpoint/2012/main">
        <p15:guide id="1" pos="846">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Ouverture de chapitre">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878E4EFE-30D1-4297-B64A-709AB10C52F7}"/>
              </a:ext>
            </a:extLst>
          </p:cNvPr>
          <p:cNvSpPr/>
          <p:nvPr userDrawn="1"/>
        </p:nvSpPr>
        <p:spPr>
          <a:xfrm>
            <a:off x="4682836" y="-12700"/>
            <a:ext cx="7509164" cy="6898409"/>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0" fmla="*/ 1028700 w 12192000"/>
              <a:gd name="connsiteY0" fmla="*/ 0 h 6870700"/>
              <a:gd name="connsiteX1" fmla="*/ 12192000 w 12192000"/>
              <a:gd name="connsiteY1" fmla="*/ 12700 h 6870700"/>
              <a:gd name="connsiteX2" fmla="*/ 12192000 w 12192000"/>
              <a:gd name="connsiteY2" fmla="*/ 6870700 h 6870700"/>
              <a:gd name="connsiteX3" fmla="*/ 0 w 12192000"/>
              <a:gd name="connsiteY3" fmla="*/ 6870700 h 6870700"/>
              <a:gd name="connsiteX4" fmla="*/ 1028700 w 12192000"/>
              <a:gd name="connsiteY4" fmla="*/ 0 h 6870700"/>
              <a:gd name="connsiteX0" fmla="*/ 2267726 w 13431026"/>
              <a:gd name="connsiteY0" fmla="*/ 0 h 6898409"/>
              <a:gd name="connsiteX1" fmla="*/ 13431026 w 13431026"/>
              <a:gd name="connsiteY1" fmla="*/ 12700 h 6898409"/>
              <a:gd name="connsiteX2" fmla="*/ 13431026 w 13431026"/>
              <a:gd name="connsiteY2" fmla="*/ 6870700 h 6898409"/>
              <a:gd name="connsiteX3" fmla="*/ 0 w 13431026"/>
              <a:gd name="connsiteY3" fmla="*/ 6898409 h 6898409"/>
              <a:gd name="connsiteX4" fmla="*/ 2267726 w 13431026"/>
              <a:gd name="connsiteY4" fmla="*/ 0 h 68984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31026" h="6898409">
                <a:moveTo>
                  <a:pt x="2267726" y="0"/>
                </a:moveTo>
                <a:lnTo>
                  <a:pt x="13431026" y="12700"/>
                </a:lnTo>
                <a:lnTo>
                  <a:pt x="13431026" y="6870700"/>
                </a:lnTo>
                <a:lnTo>
                  <a:pt x="0" y="6898409"/>
                </a:lnTo>
                <a:lnTo>
                  <a:pt x="2267726" y="0"/>
                </a:lnTo>
                <a:close/>
              </a:path>
            </a:pathLst>
          </a:custGeom>
          <a:gradFill flip="none" rotWithShape="1">
            <a:gsLst>
              <a:gs pos="0">
                <a:schemeClr val="accent1">
                  <a:lumMod val="89000"/>
                </a:schemeClr>
              </a:gs>
              <a:gs pos="100000">
                <a:schemeClr val="accent1"/>
              </a:gs>
              <a:gs pos="50000">
                <a:schemeClr val="accent1">
                  <a:lumMod val="75000"/>
                </a:schemeClr>
              </a:gs>
              <a:gs pos="0">
                <a:schemeClr val="accent2"/>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bg1"/>
              </a:solidFill>
            </a:endParaRPr>
          </a:p>
        </p:txBody>
      </p:sp>
      <p:sp>
        <p:nvSpPr>
          <p:cNvPr id="2" name="Titre 1"/>
          <p:cNvSpPr>
            <a:spLocks noGrp="1"/>
          </p:cNvSpPr>
          <p:nvPr>
            <p:ph type="ctrTitle" hasCustomPrompt="1"/>
          </p:nvPr>
        </p:nvSpPr>
        <p:spPr>
          <a:xfrm>
            <a:off x="6539345" y="3132448"/>
            <a:ext cx="4710546" cy="941796"/>
          </a:xfrm>
        </p:spPr>
        <p:txBody>
          <a:bodyPr wrap="square" anchor="t" anchorCtr="0">
            <a:spAutoFit/>
          </a:bodyPr>
          <a:lstStyle>
            <a:lvl1pPr algn="ctr">
              <a:lnSpc>
                <a:spcPct val="85000"/>
              </a:lnSpc>
              <a:defRPr sz="3600" b="1" cap="all" baseline="0">
                <a:solidFill>
                  <a:schemeClr val="bg1"/>
                </a:solidFill>
              </a:defRPr>
            </a:lvl1pPr>
          </a:lstStyle>
          <a:p>
            <a:r>
              <a:rPr lang="fr-FR" dirty="0"/>
              <a:t>Cliquez et modifiez le titre</a:t>
            </a:r>
          </a:p>
        </p:txBody>
      </p:sp>
    </p:spTree>
    <p:extLst>
      <p:ext uri="{BB962C8B-B14F-4D97-AF65-F5344CB8AC3E}">
        <p14:creationId xmlns:p14="http://schemas.microsoft.com/office/powerpoint/2010/main" val="4216150004"/>
      </p:ext>
    </p:extLst>
  </p:cSld>
  <p:clrMapOvr>
    <a:masterClrMapping/>
  </p:clrMapOvr>
  <p:extLst>
    <p:ext uri="{DCECCB84-F9BA-43D5-87BE-67443E8EF086}">
      <p15:sldGuideLst xmlns:p15="http://schemas.microsoft.com/office/powerpoint/2012/main">
        <p15:guide id="1" pos="663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2_Ouverture de chapitr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6539345" y="2933782"/>
            <a:ext cx="4710546" cy="941796"/>
          </a:xfrm>
        </p:spPr>
        <p:txBody>
          <a:bodyPr wrap="square" anchor="t" anchorCtr="0">
            <a:spAutoFit/>
          </a:bodyPr>
          <a:lstStyle>
            <a:lvl1pPr algn="ctr">
              <a:lnSpc>
                <a:spcPct val="85000"/>
              </a:lnSpc>
              <a:defRPr sz="3600" b="1" cap="all" baseline="0">
                <a:solidFill>
                  <a:srgbClr val="BC214A"/>
                </a:solidFill>
              </a:defRPr>
            </a:lvl1pPr>
          </a:lstStyle>
          <a:p>
            <a:r>
              <a:rPr lang="fr-FR" dirty="0"/>
              <a:t>Cliquez et modifiez le titre</a:t>
            </a:r>
          </a:p>
        </p:txBody>
      </p:sp>
      <p:pic>
        <p:nvPicPr>
          <p:cNvPr id="7" name="Image 6">
            <a:extLst>
              <a:ext uri="{FF2B5EF4-FFF2-40B4-BE49-F238E27FC236}">
                <a16:creationId xmlns:a16="http://schemas.microsoft.com/office/drawing/2014/main" id="{D47EAA26-071C-9A48-83B3-477B000DF30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648496" y="6015631"/>
            <a:ext cx="1476000" cy="840832"/>
          </a:xfrm>
          <a:prstGeom prst="rect">
            <a:avLst/>
          </a:prstGeom>
        </p:spPr>
      </p:pic>
      <p:sp>
        <p:nvSpPr>
          <p:cNvPr id="8" name="bk object 16">
            <a:extLst>
              <a:ext uri="{FF2B5EF4-FFF2-40B4-BE49-F238E27FC236}">
                <a16:creationId xmlns:a16="http://schemas.microsoft.com/office/drawing/2014/main" id="{09EDF873-0990-814F-ACEF-540599A341EA}"/>
              </a:ext>
            </a:extLst>
          </p:cNvPr>
          <p:cNvSpPr/>
          <p:nvPr userDrawn="1"/>
        </p:nvSpPr>
        <p:spPr>
          <a:xfrm>
            <a:off x="1289332" y="2160350"/>
            <a:ext cx="3300940" cy="2489471"/>
          </a:xfrm>
          <a:custGeom>
            <a:avLst/>
            <a:gdLst/>
            <a:ahLst/>
            <a:cxnLst/>
            <a:rect l="l" t="t" r="r" b="b"/>
            <a:pathLst>
              <a:path w="2893060" h="2181860">
                <a:moveTo>
                  <a:pt x="0" y="2181605"/>
                </a:moveTo>
                <a:lnTo>
                  <a:pt x="2586278" y="2181605"/>
                </a:lnTo>
                <a:lnTo>
                  <a:pt x="2892883" y="0"/>
                </a:lnTo>
                <a:lnTo>
                  <a:pt x="306604" y="0"/>
                </a:lnTo>
                <a:lnTo>
                  <a:pt x="0" y="2181605"/>
                </a:lnTo>
                <a:close/>
              </a:path>
            </a:pathLst>
          </a:custGeom>
          <a:solidFill>
            <a:schemeClr val="accent1"/>
          </a:solidFill>
          <a:ln w="25400">
            <a:noFill/>
          </a:ln>
        </p:spPr>
        <p:txBody>
          <a:bodyPr wrap="square" lIns="0" tIns="0" rIns="0" bIns="0" rtlCol="0"/>
          <a:lstStyle/>
          <a:p>
            <a:endParaRPr/>
          </a:p>
        </p:txBody>
      </p:sp>
      <p:sp>
        <p:nvSpPr>
          <p:cNvPr id="9" name="Espace réservé du texte 6">
            <a:extLst>
              <a:ext uri="{FF2B5EF4-FFF2-40B4-BE49-F238E27FC236}">
                <a16:creationId xmlns:a16="http://schemas.microsoft.com/office/drawing/2014/main" id="{22960482-9A88-CC45-9763-5648EE8CCE6E}"/>
              </a:ext>
            </a:extLst>
          </p:cNvPr>
          <p:cNvSpPr>
            <a:spLocks noGrp="1"/>
          </p:cNvSpPr>
          <p:nvPr>
            <p:ph type="body" sz="quarter" idx="10" hasCustomPrompt="1"/>
          </p:nvPr>
        </p:nvSpPr>
        <p:spPr>
          <a:xfrm>
            <a:off x="1545082" y="2715958"/>
            <a:ext cx="2725166" cy="1590675"/>
          </a:xfrm>
        </p:spPr>
        <p:txBody>
          <a:bodyPr/>
          <a:lstStyle>
            <a:lvl1pPr algn="ctr">
              <a:defRPr sz="8800">
                <a:solidFill>
                  <a:schemeClr val="bg1"/>
                </a:solidFill>
              </a:defRPr>
            </a:lvl1pPr>
          </a:lstStyle>
          <a:p>
            <a:pPr lvl="0"/>
            <a:r>
              <a:rPr lang="fr-FR" dirty="0"/>
              <a:t>01</a:t>
            </a:r>
          </a:p>
        </p:txBody>
      </p:sp>
    </p:spTree>
    <p:extLst>
      <p:ext uri="{BB962C8B-B14F-4D97-AF65-F5344CB8AC3E}">
        <p14:creationId xmlns:p14="http://schemas.microsoft.com/office/powerpoint/2010/main" val="2219343465"/>
      </p:ext>
    </p:extLst>
  </p:cSld>
  <p:clrMapOvr>
    <a:masterClrMapping/>
  </p:clrMapOvr>
  <p:extLst>
    <p:ext uri="{DCECCB84-F9BA-43D5-87BE-67443E8EF086}">
      <p15:sldGuideLst xmlns:p15="http://schemas.microsoft.com/office/powerpoint/2012/main">
        <p15:guide id="1" pos="663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Ouverture de chapitre">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878E4EFE-30D1-4297-B64A-709AB10C52F7}"/>
              </a:ext>
            </a:extLst>
          </p:cNvPr>
          <p:cNvSpPr/>
          <p:nvPr userDrawn="1"/>
        </p:nvSpPr>
        <p:spPr>
          <a:xfrm>
            <a:off x="4682836" y="-12700"/>
            <a:ext cx="7509164" cy="6898409"/>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0" fmla="*/ 1028700 w 12192000"/>
              <a:gd name="connsiteY0" fmla="*/ 0 h 6870700"/>
              <a:gd name="connsiteX1" fmla="*/ 12192000 w 12192000"/>
              <a:gd name="connsiteY1" fmla="*/ 12700 h 6870700"/>
              <a:gd name="connsiteX2" fmla="*/ 12192000 w 12192000"/>
              <a:gd name="connsiteY2" fmla="*/ 6870700 h 6870700"/>
              <a:gd name="connsiteX3" fmla="*/ 0 w 12192000"/>
              <a:gd name="connsiteY3" fmla="*/ 6870700 h 6870700"/>
              <a:gd name="connsiteX4" fmla="*/ 1028700 w 12192000"/>
              <a:gd name="connsiteY4" fmla="*/ 0 h 6870700"/>
              <a:gd name="connsiteX0" fmla="*/ 2267726 w 13431026"/>
              <a:gd name="connsiteY0" fmla="*/ 0 h 6898409"/>
              <a:gd name="connsiteX1" fmla="*/ 13431026 w 13431026"/>
              <a:gd name="connsiteY1" fmla="*/ 12700 h 6898409"/>
              <a:gd name="connsiteX2" fmla="*/ 13431026 w 13431026"/>
              <a:gd name="connsiteY2" fmla="*/ 6870700 h 6898409"/>
              <a:gd name="connsiteX3" fmla="*/ 0 w 13431026"/>
              <a:gd name="connsiteY3" fmla="*/ 6898409 h 6898409"/>
              <a:gd name="connsiteX4" fmla="*/ 2267726 w 13431026"/>
              <a:gd name="connsiteY4" fmla="*/ 0 h 68984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31026" h="6898409">
                <a:moveTo>
                  <a:pt x="2267726" y="0"/>
                </a:moveTo>
                <a:lnTo>
                  <a:pt x="13431026" y="12700"/>
                </a:lnTo>
                <a:lnTo>
                  <a:pt x="13431026" y="6870700"/>
                </a:lnTo>
                <a:lnTo>
                  <a:pt x="0" y="6898409"/>
                </a:lnTo>
                <a:lnTo>
                  <a:pt x="2267726" y="0"/>
                </a:lnTo>
                <a:close/>
              </a:path>
            </a:pathLst>
          </a:custGeom>
          <a:gradFill flip="none" rotWithShape="1">
            <a:gsLst>
              <a:gs pos="2000">
                <a:schemeClr val="accent3"/>
              </a:gs>
              <a:gs pos="98000">
                <a:schemeClr val="accent1"/>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bg1"/>
              </a:solidFill>
            </a:endParaRPr>
          </a:p>
        </p:txBody>
      </p:sp>
      <p:sp>
        <p:nvSpPr>
          <p:cNvPr id="2" name="Titre 1"/>
          <p:cNvSpPr>
            <a:spLocks noGrp="1"/>
          </p:cNvSpPr>
          <p:nvPr>
            <p:ph type="ctrTitle" hasCustomPrompt="1"/>
          </p:nvPr>
        </p:nvSpPr>
        <p:spPr>
          <a:xfrm>
            <a:off x="6539345" y="3132448"/>
            <a:ext cx="4710546" cy="941796"/>
          </a:xfrm>
        </p:spPr>
        <p:txBody>
          <a:bodyPr wrap="square" anchor="t" anchorCtr="0">
            <a:spAutoFit/>
          </a:bodyPr>
          <a:lstStyle>
            <a:lvl1pPr algn="ctr">
              <a:lnSpc>
                <a:spcPct val="85000"/>
              </a:lnSpc>
              <a:defRPr sz="3600" b="1" cap="all" baseline="0">
                <a:solidFill>
                  <a:schemeClr val="bg1"/>
                </a:solidFill>
              </a:defRPr>
            </a:lvl1pPr>
          </a:lstStyle>
          <a:p>
            <a:r>
              <a:rPr lang="fr-FR" dirty="0"/>
              <a:t>Cliquez et modifiez le titre</a:t>
            </a:r>
          </a:p>
        </p:txBody>
      </p:sp>
    </p:spTree>
    <p:extLst>
      <p:ext uri="{BB962C8B-B14F-4D97-AF65-F5344CB8AC3E}">
        <p14:creationId xmlns:p14="http://schemas.microsoft.com/office/powerpoint/2010/main" val="1551800284"/>
      </p:ext>
    </p:extLst>
  </p:cSld>
  <p:clrMapOvr>
    <a:masterClrMapping/>
  </p:clrMapOvr>
  <p:extLst>
    <p:ext uri="{DCECCB84-F9BA-43D5-87BE-67443E8EF086}">
      <p15:sldGuideLst xmlns:p15="http://schemas.microsoft.com/office/powerpoint/2012/main">
        <p15:guide id="1" pos="663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3_Ouverture de chapitr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6539345" y="3132448"/>
            <a:ext cx="4710546" cy="941796"/>
          </a:xfrm>
        </p:spPr>
        <p:txBody>
          <a:bodyPr wrap="square" anchor="t" anchorCtr="0">
            <a:spAutoFit/>
          </a:bodyPr>
          <a:lstStyle>
            <a:lvl1pPr algn="ctr">
              <a:lnSpc>
                <a:spcPct val="85000"/>
              </a:lnSpc>
              <a:defRPr sz="3600" b="1" cap="all" baseline="0">
                <a:solidFill>
                  <a:schemeClr val="accent3"/>
                </a:solidFill>
              </a:defRPr>
            </a:lvl1pPr>
          </a:lstStyle>
          <a:p>
            <a:r>
              <a:rPr lang="fr-FR" dirty="0"/>
              <a:t>Cliquez et modifiez le titre</a:t>
            </a:r>
          </a:p>
        </p:txBody>
      </p:sp>
      <p:sp>
        <p:nvSpPr>
          <p:cNvPr id="4" name="bk object 16">
            <a:extLst>
              <a:ext uri="{FF2B5EF4-FFF2-40B4-BE49-F238E27FC236}">
                <a16:creationId xmlns:a16="http://schemas.microsoft.com/office/drawing/2014/main" id="{A83CE684-544A-EE4C-8349-2734478CDCED}"/>
              </a:ext>
            </a:extLst>
          </p:cNvPr>
          <p:cNvSpPr/>
          <p:nvPr userDrawn="1"/>
        </p:nvSpPr>
        <p:spPr>
          <a:xfrm>
            <a:off x="1289332" y="2160350"/>
            <a:ext cx="3300940" cy="2489471"/>
          </a:xfrm>
          <a:custGeom>
            <a:avLst/>
            <a:gdLst/>
            <a:ahLst/>
            <a:cxnLst/>
            <a:rect l="l" t="t" r="r" b="b"/>
            <a:pathLst>
              <a:path w="2893060" h="2181860">
                <a:moveTo>
                  <a:pt x="0" y="2181605"/>
                </a:moveTo>
                <a:lnTo>
                  <a:pt x="2586278" y="2181605"/>
                </a:lnTo>
                <a:lnTo>
                  <a:pt x="2892883" y="0"/>
                </a:lnTo>
                <a:lnTo>
                  <a:pt x="306604" y="0"/>
                </a:lnTo>
                <a:lnTo>
                  <a:pt x="0" y="2181605"/>
                </a:lnTo>
                <a:close/>
              </a:path>
            </a:pathLst>
          </a:custGeom>
          <a:solidFill>
            <a:schemeClr val="accent3"/>
          </a:solidFill>
          <a:ln w="25400">
            <a:noFill/>
          </a:ln>
        </p:spPr>
        <p:txBody>
          <a:bodyPr wrap="square" lIns="0" tIns="0" rIns="0" bIns="0" rtlCol="0"/>
          <a:lstStyle/>
          <a:p>
            <a:endParaRPr/>
          </a:p>
        </p:txBody>
      </p:sp>
      <p:sp>
        <p:nvSpPr>
          <p:cNvPr id="7" name="Espace réservé du texte 6">
            <a:extLst>
              <a:ext uri="{FF2B5EF4-FFF2-40B4-BE49-F238E27FC236}">
                <a16:creationId xmlns:a16="http://schemas.microsoft.com/office/drawing/2014/main" id="{AE12B567-606D-6B40-8005-8CAC834C33CB}"/>
              </a:ext>
            </a:extLst>
          </p:cNvPr>
          <p:cNvSpPr>
            <a:spLocks noGrp="1"/>
          </p:cNvSpPr>
          <p:nvPr>
            <p:ph type="body" sz="quarter" idx="10" hasCustomPrompt="1"/>
          </p:nvPr>
        </p:nvSpPr>
        <p:spPr>
          <a:xfrm>
            <a:off x="1545082" y="2715958"/>
            <a:ext cx="2725166" cy="1590675"/>
          </a:xfrm>
        </p:spPr>
        <p:txBody>
          <a:bodyPr/>
          <a:lstStyle>
            <a:lvl1pPr algn="ctr">
              <a:defRPr sz="8800">
                <a:solidFill>
                  <a:schemeClr val="bg1"/>
                </a:solidFill>
              </a:defRPr>
            </a:lvl1pPr>
          </a:lstStyle>
          <a:p>
            <a:pPr lvl="0"/>
            <a:r>
              <a:rPr lang="fr-FR" dirty="0"/>
              <a:t>01</a:t>
            </a:r>
          </a:p>
        </p:txBody>
      </p:sp>
      <p:pic>
        <p:nvPicPr>
          <p:cNvPr id="8" name="Image 7">
            <a:extLst>
              <a:ext uri="{FF2B5EF4-FFF2-40B4-BE49-F238E27FC236}">
                <a16:creationId xmlns:a16="http://schemas.microsoft.com/office/drawing/2014/main" id="{3E590EC3-F263-6443-B23B-FEDB997967A3}"/>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648496" y="6015631"/>
            <a:ext cx="1476000" cy="840832"/>
          </a:xfrm>
          <a:prstGeom prst="rect">
            <a:avLst/>
          </a:prstGeom>
        </p:spPr>
      </p:pic>
    </p:spTree>
    <p:extLst>
      <p:ext uri="{BB962C8B-B14F-4D97-AF65-F5344CB8AC3E}">
        <p14:creationId xmlns:p14="http://schemas.microsoft.com/office/powerpoint/2010/main" val="3808115138"/>
      </p:ext>
    </p:extLst>
  </p:cSld>
  <p:clrMapOvr>
    <a:masterClrMapping/>
  </p:clrMapOvr>
  <p:extLst>
    <p:ext uri="{DCECCB84-F9BA-43D5-87BE-67443E8EF086}">
      <p15:sldGuideLst xmlns:p15="http://schemas.microsoft.com/office/powerpoint/2012/main">
        <p15:guide id="1" pos="663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cap="all" baseline="0"/>
            </a:lvl1pPr>
          </a:lstStyle>
          <a:p>
            <a:r>
              <a:rPr lang="fr-FR"/>
              <a:t>Cliquez et modifiez le titre</a:t>
            </a:r>
          </a:p>
        </p:txBody>
      </p:sp>
      <p:sp>
        <p:nvSpPr>
          <p:cNvPr id="3" name="Espace réservé du contenu 2"/>
          <p:cNvSpPr>
            <a:spLocks noGrp="1"/>
          </p:cNvSpPr>
          <p:nvPr>
            <p:ph idx="1"/>
          </p:nvPr>
        </p:nvSpPr>
        <p:spPr>
          <a:xfrm>
            <a:off x="720000" y="1656000"/>
            <a:ext cx="11088686" cy="4206875"/>
          </a:xfrm>
        </p:spPr>
        <p:txBody>
          <a:bodyPr/>
          <a:lstStyle>
            <a:lvl1pPr>
              <a:defRPr sz="2800" b="1" cap="none" baseline="0">
                <a:solidFill>
                  <a:srgbClr val="BC214A"/>
                </a:solidFill>
              </a:defRPr>
            </a:lvl1pPr>
            <a:lvl2pPr>
              <a:defRPr>
                <a:solidFill>
                  <a:schemeClr val="accent2"/>
                </a:solidFill>
              </a:defRPr>
            </a:lvl2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u pied de page 4"/>
          <p:cNvSpPr>
            <a:spLocks noGrp="1"/>
          </p:cNvSpPr>
          <p:nvPr>
            <p:ph type="ftr" sz="quarter" idx="11"/>
          </p:nvPr>
        </p:nvSpPr>
        <p:spPr/>
        <p:txBody>
          <a:bodyPr/>
          <a:lstStyle/>
          <a:p>
            <a:r>
              <a:rPr lang="fr-FR"/>
              <a:t>Direction du Réseau - Réforme CHRD 2022</a:t>
            </a:r>
          </a:p>
        </p:txBody>
      </p:sp>
      <p:sp>
        <p:nvSpPr>
          <p:cNvPr id="6" name="Espace réservé du numéro de diapositive 5"/>
          <p:cNvSpPr>
            <a:spLocks noGrp="1"/>
          </p:cNvSpPr>
          <p:nvPr>
            <p:ph type="sldNum" sz="quarter" idx="12"/>
          </p:nvPr>
        </p:nvSpPr>
        <p:spPr/>
        <p:txBody>
          <a:bodyPr/>
          <a:lstStyle/>
          <a:p>
            <a:fld id="{746EC8D2-98DA-6647-9D70-EF804C5DC6D9}" type="slidenum">
              <a:rPr lang="fr-FR" smtClean="0"/>
              <a:t>‹N°›</a:t>
            </a:fld>
            <a:endParaRPr lang="fr-FR"/>
          </a:p>
        </p:txBody>
      </p:sp>
    </p:spTree>
    <p:extLst>
      <p:ext uri="{BB962C8B-B14F-4D97-AF65-F5344CB8AC3E}">
        <p14:creationId xmlns:p14="http://schemas.microsoft.com/office/powerpoint/2010/main" val="1078787188"/>
      </p:ext>
    </p:extLst>
  </p:cSld>
  <p:clrMapOvr>
    <a:masterClrMapping/>
  </p:clrMapOvr>
  <p:extLst>
    <p:ext uri="{DCECCB84-F9BA-43D5-87BE-67443E8EF086}">
      <p15:sldGuideLst xmlns:p15="http://schemas.microsoft.com/office/powerpoint/2012/main">
        <p15:guide id="1" pos="438"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cap="all" baseline="0"/>
            </a:lvl1pPr>
          </a:lstStyle>
          <a:p>
            <a:r>
              <a:rPr lang="fr-FR"/>
              <a:t>Cliquez et modifiez le titre</a:t>
            </a:r>
          </a:p>
        </p:txBody>
      </p:sp>
      <p:sp>
        <p:nvSpPr>
          <p:cNvPr id="3" name="Espace réservé du contenu 2"/>
          <p:cNvSpPr>
            <a:spLocks noGrp="1"/>
          </p:cNvSpPr>
          <p:nvPr>
            <p:ph idx="1"/>
          </p:nvPr>
        </p:nvSpPr>
        <p:spPr>
          <a:xfrm>
            <a:off x="720000" y="1656000"/>
            <a:ext cx="5001927" cy="4206875"/>
          </a:xfrm>
        </p:spPr>
        <p:txBody>
          <a:bodyPr/>
          <a:lstStyle>
            <a:lvl1pPr>
              <a:defRPr sz="2800" b="1" cap="none" baseline="0">
                <a:solidFill>
                  <a:srgbClr val="BC214A"/>
                </a:solidFill>
              </a:defRPr>
            </a:lvl1pPr>
            <a:lvl2pPr>
              <a:defRPr>
                <a:solidFill>
                  <a:schemeClr val="accent2"/>
                </a:solidFill>
              </a:defRPr>
            </a:lvl2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u pied de page 4"/>
          <p:cNvSpPr>
            <a:spLocks noGrp="1"/>
          </p:cNvSpPr>
          <p:nvPr>
            <p:ph type="ftr" sz="quarter" idx="11"/>
          </p:nvPr>
        </p:nvSpPr>
        <p:spPr/>
        <p:txBody>
          <a:bodyPr/>
          <a:lstStyle/>
          <a:p>
            <a:r>
              <a:rPr lang="fr-FR"/>
              <a:t>Direction du Réseau - Réforme CHRD 2022</a:t>
            </a:r>
          </a:p>
        </p:txBody>
      </p:sp>
      <p:sp>
        <p:nvSpPr>
          <p:cNvPr id="6" name="Espace réservé du numéro de diapositive 5"/>
          <p:cNvSpPr>
            <a:spLocks noGrp="1"/>
          </p:cNvSpPr>
          <p:nvPr>
            <p:ph type="sldNum" sz="quarter" idx="12"/>
          </p:nvPr>
        </p:nvSpPr>
        <p:spPr/>
        <p:txBody>
          <a:bodyPr/>
          <a:lstStyle/>
          <a:p>
            <a:fld id="{746EC8D2-98DA-6647-9D70-EF804C5DC6D9}" type="slidenum">
              <a:rPr lang="fr-FR" smtClean="0"/>
              <a:t>‹N°›</a:t>
            </a:fld>
            <a:endParaRPr lang="fr-FR"/>
          </a:p>
        </p:txBody>
      </p:sp>
      <p:sp>
        <p:nvSpPr>
          <p:cNvPr id="7" name="Espace réservé du contenu 2">
            <a:extLst>
              <a:ext uri="{FF2B5EF4-FFF2-40B4-BE49-F238E27FC236}">
                <a16:creationId xmlns:a16="http://schemas.microsoft.com/office/drawing/2014/main" id="{7E9C963F-7784-4405-AA6E-B509EDF233E4}"/>
              </a:ext>
            </a:extLst>
          </p:cNvPr>
          <p:cNvSpPr>
            <a:spLocks noGrp="1"/>
          </p:cNvSpPr>
          <p:nvPr>
            <p:ph idx="13"/>
          </p:nvPr>
        </p:nvSpPr>
        <p:spPr>
          <a:xfrm>
            <a:off x="6470075" y="1656000"/>
            <a:ext cx="5001927" cy="4206875"/>
          </a:xfrm>
        </p:spPr>
        <p:txBody>
          <a:bodyPr/>
          <a:lstStyle>
            <a:lvl1pPr>
              <a:defRPr sz="2800" b="1" cap="none" baseline="0">
                <a:solidFill>
                  <a:srgbClr val="BC214A"/>
                </a:solidFill>
              </a:defRPr>
            </a:lvl1pPr>
            <a:lvl2pPr>
              <a:defRPr>
                <a:solidFill>
                  <a:schemeClr val="accent2"/>
                </a:solidFill>
              </a:defRPr>
            </a:lvl2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3716148358"/>
      </p:ext>
    </p:extLst>
  </p:cSld>
  <p:clrMapOvr>
    <a:masterClrMapping/>
  </p:clrMapOvr>
  <p:extLst>
    <p:ext uri="{DCECCB84-F9BA-43D5-87BE-67443E8EF086}">
      <p15:sldGuideLst xmlns:p15="http://schemas.microsoft.com/office/powerpoint/2012/main">
        <p15:guide id="1" pos="43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cap="all" baseline="0"/>
            </a:lvl1pPr>
          </a:lstStyle>
          <a:p>
            <a:r>
              <a:rPr lang="fr-FR"/>
              <a:t>Cliquez et modifiez le titre</a:t>
            </a:r>
          </a:p>
        </p:txBody>
      </p:sp>
      <p:sp>
        <p:nvSpPr>
          <p:cNvPr id="3" name="Espace réservé du contenu 2"/>
          <p:cNvSpPr>
            <a:spLocks noGrp="1"/>
          </p:cNvSpPr>
          <p:nvPr>
            <p:ph idx="1"/>
          </p:nvPr>
        </p:nvSpPr>
        <p:spPr>
          <a:xfrm>
            <a:off x="720000" y="1656000"/>
            <a:ext cx="5001927" cy="4206875"/>
          </a:xfrm>
        </p:spPr>
        <p:txBody>
          <a:bodyPr/>
          <a:lstStyle>
            <a:lvl1pPr>
              <a:defRPr sz="2800" b="1">
                <a:solidFill>
                  <a:srgbClr val="BC214A"/>
                </a:solidFill>
              </a:defRPr>
            </a:lvl1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u pied de page 4"/>
          <p:cNvSpPr>
            <a:spLocks noGrp="1"/>
          </p:cNvSpPr>
          <p:nvPr>
            <p:ph type="ftr" sz="quarter" idx="11"/>
          </p:nvPr>
        </p:nvSpPr>
        <p:spPr/>
        <p:txBody>
          <a:bodyPr/>
          <a:lstStyle/>
          <a:p>
            <a:r>
              <a:rPr lang="fr-FR"/>
              <a:t>Direction du Réseau - Réforme CHRD 2022</a:t>
            </a:r>
          </a:p>
        </p:txBody>
      </p:sp>
      <p:sp>
        <p:nvSpPr>
          <p:cNvPr id="6" name="Espace réservé du numéro de diapositive 5"/>
          <p:cNvSpPr>
            <a:spLocks noGrp="1"/>
          </p:cNvSpPr>
          <p:nvPr>
            <p:ph type="sldNum" sz="quarter" idx="12"/>
          </p:nvPr>
        </p:nvSpPr>
        <p:spPr/>
        <p:txBody>
          <a:bodyPr/>
          <a:lstStyle/>
          <a:p>
            <a:fld id="{746EC8D2-98DA-6647-9D70-EF804C5DC6D9}" type="slidenum">
              <a:rPr lang="fr-FR" smtClean="0"/>
              <a:t>‹N°›</a:t>
            </a:fld>
            <a:endParaRPr lang="fr-FR"/>
          </a:p>
        </p:txBody>
      </p:sp>
      <p:sp>
        <p:nvSpPr>
          <p:cNvPr id="7" name="Espace réservé du contenu 2">
            <a:extLst>
              <a:ext uri="{FF2B5EF4-FFF2-40B4-BE49-F238E27FC236}">
                <a16:creationId xmlns:a16="http://schemas.microsoft.com/office/drawing/2014/main" id="{7E9C963F-7784-4405-AA6E-B509EDF233E4}"/>
              </a:ext>
            </a:extLst>
          </p:cNvPr>
          <p:cNvSpPr>
            <a:spLocks noGrp="1"/>
          </p:cNvSpPr>
          <p:nvPr>
            <p:ph idx="13"/>
          </p:nvPr>
        </p:nvSpPr>
        <p:spPr>
          <a:xfrm>
            <a:off x="6470075" y="2069642"/>
            <a:ext cx="5001927" cy="3793233"/>
          </a:xfrm>
        </p:spPr>
        <p:txBody>
          <a:bodyPr/>
          <a:lstStyle>
            <a:lvl1pPr>
              <a:defRPr sz="2800" b="1"/>
            </a:lvl1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8" name="Espace réservé du texte 8">
            <a:extLst>
              <a:ext uri="{FF2B5EF4-FFF2-40B4-BE49-F238E27FC236}">
                <a16:creationId xmlns:a16="http://schemas.microsoft.com/office/drawing/2014/main" id="{18352A4D-C9E8-42F2-A6CB-823206C770D7}"/>
              </a:ext>
            </a:extLst>
          </p:cNvPr>
          <p:cNvSpPr>
            <a:spLocks noGrp="1"/>
          </p:cNvSpPr>
          <p:nvPr>
            <p:ph type="body" sz="quarter" idx="18" hasCustomPrompt="1"/>
          </p:nvPr>
        </p:nvSpPr>
        <p:spPr>
          <a:xfrm>
            <a:off x="6470075" y="1656000"/>
            <a:ext cx="5001925" cy="392415"/>
          </a:xfrm>
        </p:spPr>
        <p:txBody>
          <a:bodyPr wrap="square">
            <a:spAutoFit/>
          </a:bodyPr>
          <a:lstStyle>
            <a:lvl1pPr algn="ctr">
              <a:lnSpc>
                <a:spcPct val="85000"/>
              </a:lnSpc>
              <a:spcBef>
                <a:spcPts val="0"/>
              </a:spcBef>
              <a:defRPr sz="1500" baseline="0">
                <a:solidFill>
                  <a:srgbClr val="6F7072"/>
                </a:solidFill>
              </a:defRPr>
            </a:lvl1pPr>
            <a:lvl2pPr algn="ctr">
              <a:lnSpc>
                <a:spcPct val="85000"/>
              </a:lnSpc>
              <a:spcBef>
                <a:spcPts val="0"/>
              </a:spcBef>
              <a:defRPr sz="1500">
                <a:solidFill>
                  <a:srgbClr val="6F7072"/>
                </a:solidFill>
              </a:defRPr>
            </a:lvl2pPr>
          </a:lstStyle>
          <a:p>
            <a:pPr lvl="0"/>
            <a:r>
              <a:rPr lang="fr-FR" dirty="0"/>
              <a:t>Titre du graphique</a:t>
            </a:r>
          </a:p>
          <a:p>
            <a:pPr lvl="1"/>
            <a:r>
              <a:rPr lang="fr-FR" dirty="0"/>
              <a:t>Deuxième niveau</a:t>
            </a:r>
          </a:p>
        </p:txBody>
      </p:sp>
    </p:spTree>
    <p:extLst>
      <p:ext uri="{BB962C8B-B14F-4D97-AF65-F5344CB8AC3E}">
        <p14:creationId xmlns:p14="http://schemas.microsoft.com/office/powerpoint/2010/main" val="1324806174"/>
      </p:ext>
    </p:extLst>
  </p:cSld>
  <p:clrMapOvr>
    <a:masterClrMapping/>
  </p:clrMapOvr>
  <p:extLst>
    <p:ext uri="{DCECCB84-F9BA-43D5-87BE-67443E8EF086}">
      <p15:sldGuideLst xmlns:p15="http://schemas.microsoft.com/office/powerpoint/2012/main">
        <p15:guide id="1" pos="43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773999" y="288000"/>
            <a:ext cx="10997897" cy="691200"/>
          </a:xfrm>
          <a:prstGeom prst="rect">
            <a:avLst/>
          </a:prstGeom>
        </p:spPr>
        <p:txBody>
          <a:bodyPr vert="horz" wrap="square" lIns="0" tIns="0" rIns="0" bIns="0" rtlCol="0" anchor="t" anchorCtr="0">
            <a:noAutofit/>
          </a:bodyPr>
          <a:lstStyle/>
          <a:p>
            <a:r>
              <a:rPr lang="fr-FR" dirty="0"/>
              <a:t>CLIQUEZ ET MODIFIEZ LE TITRE</a:t>
            </a:r>
          </a:p>
        </p:txBody>
      </p:sp>
      <p:sp>
        <p:nvSpPr>
          <p:cNvPr id="3" name="Espace réservé du texte 2"/>
          <p:cNvSpPr>
            <a:spLocks noGrp="1"/>
          </p:cNvSpPr>
          <p:nvPr>
            <p:ph type="body" idx="1"/>
          </p:nvPr>
        </p:nvSpPr>
        <p:spPr>
          <a:xfrm>
            <a:off x="773999" y="1656000"/>
            <a:ext cx="11046525" cy="4206875"/>
          </a:xfrm>
          <a:prstGeom prst="rect">
            <a:avLst/>
          </a:prstGeom>
        </p:spPr>
        <p:txBody>
          <a:bodyPr vert="horz" lIns="0" tIns="0" rIns="0" bIns="0" rtlCol="0">
            <a:no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 </a:t>
            </a:r>
          </a:p>
        </p:txBody>
      </p:sp>
      <p:sp>
        <p:nvSpPr>
          <p:cNvPr id="5" name="Espace réservé du pied de page 4"/>
          <p:cNvSpPr>
            <a:spLocks noGrp="1"/>
          </p:cNvSpPr>
          <p:nvPr>
            <p:ph type="ftr" sz="quarter" idx="3"/>
          </p:nvPr>
        </p:nvSpPr>
        <p:spPr>
          <a:xfrm>
            <a:off x="6622473" y="6493106"/>
            <a:ext cx="4679147" cy="215444"/>
          </a:xfrm>
          <a:prstGeom prst="rect">
            <a:avLst/>
          </a:prstGeom>
        </p:spPr>
        <p:txBody>
          <a:bodyPr vert="horz" wrap="square" lIns="0" tIns="0" rIns="0" bIns="0" rtlCol="0" anchor="t" anchorCtr="0">
            <a:spAutoFit/>
          </a:bodyPr>
          <a:lstStyle>
            <a:lvl1pPr algn="r">
              <a:defRPr sz="1400" cap="none" baseline="0">
                <a:solidFill>
                  <a:srgbClr val="6F7072"/>
                </a:solidFill>
              </a:defRPr>
            </a:lvl1pPr>
          </a:lstStyle>
          <a:p>
            <a:r>
              <a:rPr lang="fr-FR"/>
              <a:t>Direction du Réseau - Réforme CHRD 2022</a:t>
            </a:r>
            <a:endParaRPr lang="fr-FR" dirty="0"/>
          </a:p>
        </p:txBody>
      </p:sp>
      <p:sp>
        <p:nvSpPr>
          <p:cNvPr id="6" name="Espace réservé du numéro de diapositive 5"/>
          <p:cNvSpPr>
            <a:spLocks noGrp="1"/>
          </p:cNvSpPr>
          <p:nvPr>
            <p:ph type="sldNum" sz="quarter" idx="4"/>
          </p:nvPr>
        </p:nvSpPr>
        <p:spPr>
          <a:xfrm>
            <a:off x="11457709" y="6493106"/>
            <a:ext cx="404975" cy="215444"/>
          </a:xfrm>
          <a:prstGeom prst="rect">
            <a:avLst/>
          </a:prstGeom>
        </p:spPr>
        <p:txBody>
          <a:bodyPr vert="horz" wrap="square" lIns="0" tIns="0" rIns="0" bIns="0" rtlCol="0" anchor="t" anchorCtr="0">
            <a:spAutoFit/>
          </a:bodyPr>
          <a:lstStyle>
            <a:lvl1pPr algn="l">
              <a:defRPr sz="1400">
                <a:solidFill>
                  <a:schemeClr val="tx1"/>
                </a:solidFill>
              </a:defRPr>
            </a:lvl1pPr>
          </a:lstStyle>
          <a:p>
            <a:fld id="{746EC8D2-98DA-6647-9D70-EF804C5DC6D9}" type="slidenum">
              <a:rPr lang="fr-FR" smtClean="0"/>
              <a:pPr/>
              <a:t>‹N°›</a:t>
            </a:fld>
            <a:endParaRPr lang="fr-FR" dirty="0"/>
          </a:p>
        </p:txBody>
      </p:sp>
      <p:sp>
        <p:nvSpPr>
          <p:cNvPr id="18" name="Espace réservé de la date 17">
            <a:extLst>
              <a:ext uri="{FF2B5EF4-FFF2-40B4-BE49-F238E27FC236}">
                <a16:creationId xmlns:a16="http://schemas.microsoft.com/office/drawing/2014/main" id="{53895B41-2985-47FD-A166-C48CDF333FF4}"/>
              </a:ext>
            </a:extLst>
          </p:cNvPr>
          <p:cNvSpPr>
            <a:spLocks noGrp="1"/>
          </p:cNvSpPr>
          <p:nvPr>
            <p:ph type="dt" sz="half" idx="2"/>
          </p:nvPr>
        </p:nvSpPr>
        <p:spPr>
          <a:xfrm>
            <a:off x="360000" y="7067550"/>
            <a:ext cx="2743200" cy="184666"/>
          </a:xfrm>
          <a:prstGeom prst="rect">
            <a:avLst/>
          </a:prstGeom>
        </p:spPr>
        <p:txBody>
          <a:bodyPr vert="horz" lIns="0" tIns="0" rIns="0" bIns="0" rtlCol="0" anchor="t" anchorCtr="0">
            <a:spAutoFit/>
          </a:bodyPr>
          <a:lstStyle>
            <a:lvl1pPr algn="l">
              <a:defRPr sz="1200">
                <a:solidFill>
                  <a:schemeClr val="tx1"/>
                </a:solidFill>
              </a:defRPr>
            </a:lvl1pPr>
          </a:lstStyle>
          <a:p>
            <a:endParaRPr lang="fr-FR"/>
          </a:p>
        </p:txBody>
      </p:sp>
      <p:pic>
        <p:nvPicPr>
          <p:cNvPr id="7" name="Image 6">
            <a:extLst>
              <a:ext uri="{FF2B5EF4-FFF2-40B4-BE49-F238E27FC236}">
                <a16:creationId xmlns:a16="http://schemas.microsoft.com/office/drawing/2014/main" id="{B171BD97-033B-4354-BDAD-69487700F13A}"/>
              </a:ext>
            </a:extLst>
          </p:cNvPr>
          <p:cNvPicPr>
            <a:picLocks noChangeAspect="1"/>
          </p:cNvPicPr>
          <p:nvPr userDrawn="1"/>
        </p:nvPicPr>
        <p:blipFill>
          <a:blip r:embed="rId26" cstate="hqprint">
            <a:extLst>
              <a:ext uri="{28A0092B-C50C-407E-A947-70E740481C1C}">
                <a14:useLocalDpi xmlns:a14="http://schemas.microsoft.com/office/drawing/2010/main" val="0"/>
              </a:ext>
            </a:extLst>
          </a:blip>
          <a:stretch>
            <a:fillRect/>
          </a:stretch>
        </p:blipFill>
        <p:spPr>
          <a:xfrm>
            <a:off x="648496" y="6015631"/>
            <a:ext cx="1476000" cy="840832"/>
          </a:xfrm>
          <a:prstGeom prst="rect">
            <a:avLst/>
          </a:prstGeom>
        </p:spPr>
      </p:pic>
      <p:cxnSp>
        <p:nvCxnSpPr>
          <p:cNvPr id="8" name="Connecteur droit 7">
            <a:extLst>
              <a:ext uri="{FF2B5EF4-FFF2-40B4-BE49-F238E27FC236}">
                <a16:creationId xmlns:a16="http://schemas.microsoft.com/office/drawing/2014/main" id="{8FAE359E-16F2-445A-884A-C780B63921EA}"/>
              </a:ext>
            </a:extLst>
          </p:cNvPr>
          <p:cNvCxnSpPr>
            <a:cxnSpLocks/>
          </p:cNvCxnSpPr>
          <p:nvPr userDrawn="1"/>
        </p:nvCxnSpPr>
        <p:spPr>
          <a:xfrm flipV="1">
            <a:off x="360000" y="288000"/>
            <a:ext cx="48628" cy="296272"/>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3806433"/>
      </p:ext>
    </p:extLst>
  </p:cSld>
  <p:clrMap bg1="lt1" tx1="dk1" bg2="lt2" tx2="dk2" accent1="accent1" accent2="accent2" accent3="accent3" accent4="accent4" accent5="accent5" accent6="accent6" hlink="hlink" folHlink="folHlink"/>
  <p:sldLayoutIdLst>
    <p:sldLayoutId id="2147483649" r:id="rId1"/>
    <p:sldLayoutId id="2147483705" r:id="rId2"/>
    <p:sldLayoutId id="2147483657" r:id="rId3"/>
    <p:sldLayoutId id="2147483703" r:id="rId4"/>
    <p:sldLayoutId id="2147483701" r:id="rId5"/>
    <p:sldLayoutId id="2147483704" r:id="rId6"/>
    <p:sldLayoutId id="2147483650" r:id="rId7"/>
    <p:sldLayoutId id="2147483698" r:id="rId8"/>
    <p:sldLayoutId id="2147483702" r:id="rId9"/>
    <p:sldLayoutId id="2147483667" r:id="rId10"/>
    <p:sldLayoutId id="2147483707" r:id="rId11"/>
    <p:sldLayoutId id="2147483675" r:id="rId12"/>
    <p:sldLayoutId id="2147483656" r:id="rId13"/>
    <p:sldLayoutId id="2147483700" r:id="rId14"/>
    <p:sldLayoutId id="2147483699" r:id="rId15"/>
    <p:sldLayoutId id="2147483658" r:id="rId16"/>
    <p:sldLayoutId id="2147483662" r:id="rId17"/>
    <p:sldLayoutId id="2147483686" r:id="rId18"/>
    <p:sldLayoutId id="2147483687" r:id="rId19"/>
    <p:sldLayoutId id="2147483671" r:id="rId20"/>
    <p:sldLayoutId id="2147483681" r:id="rId21"/>
    <p:sldLayoutId id="2147483668" r:id="rId22"/>
    <p:sldLayoutId id="2147483655" r:id="rId23"/>
    <p:sldLayoutId id="2147483706" r:id="rId24"/>
  </p:sldLayoutIdLst>
  <p:hf hdr="0" dt="0"/>
  <p:txStyles>
    <p:titleStyle>
      <a:lvl1pPr algn="l" defTabSz="914400" rtl="0" eaLnBrk="1" latinLnBrk="0" hangingPunct="1">
        <a:lnSpc>
          <a:spcPct val="80000"/>
        </a:lnSpc>
        <a:spcBef>
          <a:spcPct val="0"/>
        </a:spcBef>
        <a:buNone/>
        <a:defRPr sz="3200" kern="1200">
          <a:solidFill>
            <a:schemeClr val="accent1"/>
          </a:solidFill>
          <a:latin typeface="+mj-lt"/>
          <a:ea typeface="+mj-ea"/>
          <a:cs typeface="+mj-cs"/>
        </a:defRPr>
      </a:lvl1pPr>
    </p:titleStyle>
    <p:bodyStyle>
      <a:lvl1pPr marL="0" indent="0" algn="l" defTabSz="914400" rtl="0" eaLnBrk="1" latinLnBrk="0" hangingPunct="1">
        <a:lnSpc>
          <a:spcPct val="100000"/>
        </a:lnSpc>
        <a:spcBef>
          <a:spcPts val="1200"/>
        </a:spcBef>
        <a:buFont typeface="Arial"/>
        <a:buNone/>
        <a:defRPr sz="2400" b="0" kern="1200" cap="all" baseline="0">
          <a:solidFill>
            <a:schemeClr val="accent1"/>
          </a:solidFill>
          <a:latin typeface="+mn-lt"/>
          <a:ea typeface="+mn-ea"/>
          <a:cs typeface="+mn-cs"/>
        </a:defRPr>
      </a:lvl1pPr>
      <a:lvl2pPr marL="0" indent="0" algn="l" defTabSz="914400" rtl="0" eaLnBrk="1" latinLnBrk="0" hangingPunct="1">
        <a:lnSpc>
          <a:spcPct val="100000"/>
        </a:lnSpc>
        <a:spcBef>
          <a:spcPts val="600"/>
        </a:spcBef>
        <a:buFont typeface="Arial"/>
        <a:buNone/>
        <a:defRPr sz="2400" kern="1200">
          <a:solidFill>
            <a:schemeClr val="accent1"/>
          </a:solidFill>
          <a:latin typeface="+mn-lt"/>
          <a:ea typeface="+mn-ea"/>
          <a:cs typeface="+mn-cs"/>
        </a:defRPr>
      </a:lvl2pPr>
      <a:lvl3pPr marL="0" indent="0" algn="l" defTabSz="914400" rtl="0" eaLnBrk="1" latinLnBrk="0" hangingPunct="1">
        <a:lnSpc>
          <a:spcPct val="100000"/>
        </a:lnSpc>
        <a:spcBef>
          <a:spcPts val="600"/>
        </a:spcBef>
        <a:buFont typeface="Arial"/>
        <a:buNone/>
        <a:defRPr sz="1800" b="1" kern="1200">
          <a:solidFill>
            <a:schemeClr val="tx1"/>
          </a:solidFill>
          <a:latin typeface="+mn-lt"/>
          <a:ea typeface="+mn-ea"/>
          <a:cs typeface="+mn-cs"/>
        </a:defRPr>
      </a:lvl3pPr>
      <a:lvl4pPr marL="0" indent="0" algn="l" defTabSz="914400" rtl="0" eaLnBrk="1" latinLnBrk="0" hangingPunct="1">
        <a:lnSpc>
          <a:spcPct val="100000"/>
        </a:lnSpc>
        <a:spcBef>
          <a:spcPts val="600"/>
        </a:spcBef>
        <a:buFont typeface="Arial"/>
        <a:buNone/>
        <a:defRPr sz="1800" kern="1200">
          <a:solidFill>
            <a:schemeClr val="tx1"/>
          </a:solidFill>
          <a:latin typeface="+mn-lt"/>
          <a:ea typeface="+mn-ea"/>
          <a:cs typeface="+mn-cs"/>
        </a:defRPr>
      </a:lvl4pPr>
      <a:lvl5pPr marL="180000" indent="-180000" algn="l" defTabSz="914400" rtl="0" eaLnBrk="1" latinLnBrk="0" hangingPunct="1">
        <a:lnSpc>
          <a:spcPct val="100000"/>
        </a:lnSpc>
        <a:spcBef>
          <a:spcPts val="600"/>
        </a:spcBef>
        <a:buClr>
          <a:schemeClr val="accent1"/>
        </a:buClr>
        <a:buFont typeface="Arial" panose="020B0604020202020204" pitchFamily="34" charset="0"/>
        <a:buChar char="&gt;"/>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87" userDrawn="1">
          <p15:clr>
            <a:srgbClr val="F26B43"/>
          </p15:clr>
        </p15:guide>
        <p15:guide id="2" pos="226" userDrawn="1">
          <p15:clr>
            <a:srgbClr val="F26B43"/>
          </p15:clr>
        </p15:guide>
        <p15:guide id="3" pos="7446" userDrawn="1">
          <p15:clr>
            <a:srgbClr val="F26B43"/>
          </p15:clr>
        </p15:guide>
        <p15:guide id="4" orient="horz" pos="380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69FAE6-1B2A-A840-AD86-847000CEA960}"/>
              </a:ext>
            </a:extLst>
          </p:cNvPr>
          <p:cNvSpPr>
            <a:spLocks noGrp="1"/>
          </p:cNvSpPr>
          <p:nvPr>
            <p:ph type="ctrTitle"/>
          </p:nvPr>
        </p:nvSpPr>
        <p:spPr>
          <a:xfrm>
            <a:off x="1125687" y="4185425"/>
            <a:ext cx="9940626" cy="1772793"/>
          </a:xfrm>
        </p:spPr>
        <p:txBody>
          <a:bodyPr/>
          <a:lstStyle/>
          <a:p>
            <a:pPr algn="ctr"/>
            <a:r>
              <a:rPr lang="fr-FR" sz="3600" dirty="0"/>
              <a:t>RGAT et Accord de partenariat</a:t>
            </a:r>
            <a:br>
              <a:rPr lang="fr-FR" sz="3600" dirty="0"/>
            </a:br>
            <a:r>
              <a:rPr lang="fr-FR" sz="3600" dirty="0"/>
              <a:t>CHRD</a:t>
            </a:r>
            <a:br>
              <a:rPr lang="fr-FR" sz="3600" dirty="0"/>
            </a:br>
            <a:br>
              <a:rPr lang="fr-FR" sz="3600" dirty="0"/>
            </a:br>
            <a:r>
              <a:rPr lang="fr-FR" sz="3600" dirty="0"/>
              <a:t>entrée en vigueur le 01 01 2022</a:t>
            </a:r>
          </a:p>
        </p:txBody>
      </p:sp>
    </p:spTree>
    <p:extLst>
      <p:ext uri="{BB962C8B-B14F-4D97-AF65-F5344CB8AC3E}">
        <p14:creationId xmlns:p14="http://schemas.microsoft.com/office/powerpoint/2010/main" val="35539965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1310EC-FEC8-3449-9F4C-478581923F89}"/>
              </a:ext>
            </a:extLst>
          </p:cNvPr>
          <p:cNvSpPr>
            <a:spLocks noGrp="1"/>
          </p:cNvSpPr>
          <p:nvPr>
            <p:ph type="ctrTitle"/>
          </p:nvPr>
        </p:nvSpPr>
        <p:spPr>
          <a:xfrm>
            <a:off x="4724400" y="2213752"/>
            <a:ext cx="7391400" cy="2511457"/>
          </a:xfrm>
        </p:spPr>
        <p:txBody>
          <a:bodyPr/>
          <a:lstStyle/>
          <a:p>
            <a:r>
              <a:rPr lang="fr-FR" sz="3200" dirty="0"/>
              <a:t>Tarifications </a:t>
            </a:r>
            <a:br>
              <a:rPr lang="fr-FR" sz="3200" dirty="0"/>
            </a:br>
            <a:r>
              <a:rPr lang="fr-FR" sz="3200" dirty="0"/>
              <a:t>et </a:t>
            </a:r>
            <a:br>
              <a:rPr lang="fr-FR" sz="3200" dirty="0"/>
            </a:br>
            <a:r>
              <a:rPr lang="fr-FR" sz="3200" dirty="0"/>
              <a:t>établissements concernes par </a:t>
            </a:r>
            <a:br>
              <a:rPr lang="fr-FR" sz="3200" dirty="0"/>
            </a:br>
            <a:r>
              <a:rPr lang="fr-FR" sz="3200" dirty="0"/>
              <a:t>« Animations-CHR »</a:t>
            </a:r>
            <a:br>
              <a:rPr lang="fr-FR" sz="3200" dirty="0"/>
            </a:br>
            <a:r>
              <a:rPr lang="fr-FR" sz="3200" dirty="0"/>
              <a:t> « EDS- spectacle vivant »</a:t>
            </a:r>
            <a:br>
              <a:rPr lang="fr-FR" sz="3200" dirty="0"/>
            </a:br>
            <a:endParaRPr lang="fr-FR" sz="3200" dirty="0"/>
          </a:p>
        </p:txBody>
      </p:sp>
      <p:sp>
        <p:nvSpPr>
          <p:cNvPr id="3" name="Espace réservé du texte 2">
            <a:extLst>
              <a:ext uri="{FF2B5EF4-FFF2-40B4-BE49-F238E27FC236}">
                <a16:creationId xmlns:a16="http://schemas.microsoft.com/office/drawing/2014/main" id="{F08C60E7-51C5-1141-BA4E-4CF6570013CC}"/>
              </a:ext>
            </a:extLst>
          </p:cNvPr>
          <p:cNvSpPr>
            <a:spLocks noGrp="1"/>
          </p:cNvSpPr>
          <p:nvPr>
            <p:ph type="body" sz="quarter" idx="10"/>
          </p:nvPr>
        </p:nvSpPr>
        <p:spPr/>
        <p:txBody>
          <a:bodyPr/>
          <a:lstStyle/>
          <a:p>
            <a:r>
              <a:rPr lang="fr-FR" dirty="0"/>
              <a:t>02</a:t>
            </a:r>
          </a:p>
        </p:txBody>
      </p:sp>
    </p:spTree>
    <p:extLst>
      <p:ext uri="{BB962C8B-B14F-4D97-AF65-F5344CB8AC3E}">
        <p14:creationId xmlns:p14="http://schemas.microsoft.com/office/powerpoint/2010/main" val="2747388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46E155-4C0B-4E25-B65D-2FE3126BFF66}"/>
              </a:ext>
            </a:extLst>
          </p:cNvPr>
          <p:cNvSpPr>
            <a:spLocks noGrp="1"/>
          </p:cNvSpPr>
          <p:nvPr>
            <p:ph type="title"/>
          </p:nvPr>
        </p:nvSpPr>
        <p:spPr/>
        <p:txBody>
          <a:bodyPr/>
          <a:lstStyle/>
          <a:p>
            <a:r>
              <a:rPr lang="fr-FR" dirty="0"/>
              <a:t>périmètre animations dans les </a:t>
            </a:r>
            <a:r>
              <a:rPr lang="fr-FR" dirty="0" err="1"/>
              <a:t>chr</a:t>
            </a:r>
            <a:endParaRPr lang="fr-FR" dirty="0"/>
          </a:p>
        </p:txBody>
      </p:sp>
      <p:sp>
        <p:nvSpPr>
          <p:cNvPr id="6" name="Espace réservé du contenu 5">
            <a:extLst>
              <a:ext uri="{FF2B5EF4-FFF2-40B4-BE49-F238E27FC236}">
                <a16:creationId xmlns:a16="http://schemas.microsoft.com/office/drawing/2014/main" id="{98058B3A-C55F-4532-8F0B-FFC34D3BCC89}"/>
              </a:ext>
            </a:extLst>
          </p:cNvPr>
          <p:cNvSpPr>
            <a:spLocks noGrp="1"/>
          </p:cNvSpPr>
          <p:nvPr>
            <p:ph idx="1"/>
          </p:nvPr>
        </p:nvSpPr>
        <p:spPr>
          <a:xfrm>
            <a:off x="720000" y="1656001"/>
            <a:ext cx="5197599" cy="3767220"/>
          </a:xfrm>
        </p:spPr>
        <p:txBody>
          <a:bodyPr/>
          <a:lstStyle/>
          <a:p>
            <a:r>
              <a:rPr lang="fr-FR" sz="2400" dirty="0">
                <a:highlight>
                  <a:srgbClr val="FFFF00"/>
                </a:highlight>
              </a:rPr>
              <a:t>Jusqu’à 50 animations par an</a:t>
            </a:r>
          </a:p>
          <a:p>
            <a:r>
              <a:rPr lang="fr-FR" sz="2400" dirty="0">
                <a:solidFill>
                  <a:schemeClr val="tx1"/>
                </a:solidFill>
              </a:rPr>
              <a:t>Contrat CHR + Contrat Anim-CHR</a:t>
            </a:r>
          </a:p>
        </p:txBody>
      </p:sp>
      <p:sp>
        <p:nvSpPr>
          <p:cNvPr id="3" name="Espace réservé du pied de page 2">
            <a:extLst>
              <a:ext uri="{FF2B5EF4-FFF2-40B4-BE49-F238E27FC236}">
                <a16:creationId xmlns:a16="http://schemas.microsoft.com/office/drawing/2014/main" id="{F8637B76-0229-4CB9-ABCE-EC7EDAA90DF1}"/>
              </a:ext>
            </a:extLst>
          </p:cNvPr>
          <p:cNvSpPr>
            <a:spLocks noGrp="1"/>
          </p:cNvSpPr>
          <p:nvPr>
            <p:ph type="ftr" sz="quarter" idx="11"/>
          </p:nvPr>
        </p:nvSpPr>
        <p:spPr/>
        <p:txBody>
          <a:bodyPr/>
          <a:lstStyle/>
          <a:p>
            <a:r>
              <a:rPr lang="fr-FR"/>
              <a:t>Direction du Réseau - Réforme CHRD 2022</a:t>
            </a:r>
          </a:p>
        </p:txBody>
      </p:sp>
      <p:sp>
        <p:nvSpPr>
          <p:cNvPr id="4" name="Espace réservé du numéro de diapositive 3">
            <a:extLst>
              <a:ext uri="{FF2B5EF4-FFF2-40B4-BE49-F238E27FC236}">
                <a16:creationId xmlns:a16="http://schemas.microsoft.com/office/drawing/2014/main" id="{73B99E60-62B2-4E20-8AC0-007A1955B5AC}"/>
              </a:ext>
            </a:extLst>
          </p:cNvPr>
          <p:cNvSpPr>
            <a:spLocks noGrp="1"/>
          </p:cNvSpPr>
          <p:nvPr>
            <p:ph type="sldNum" sz="quarter" idx="12"/>
          </p:nvPr>
        </p:nvSpPr>
        <p:spPr/>
        <p:txBody>
          <a:bodyPr/>
          <a:lstStyle/>
          <a:p>
            <a:fld id="{746EC8D2-98DA-6647-9D70-EF804C5DC6D9}" type="slidenum">
              <a:rPr lang="fr-FR" smtClean="0"/>
              <a:t>11</a:t>
            </a:fld>
            <a:endParaRPr lang="fr-FR"/>
          </a:p>
        </p:txBody>
      </p:sp>
      <p:sp>
        <p:nvSpPr>
          <p:cNvPr id="7" name="Espace réservé du contenu 6">
            <a:extLst>
              <a:ext uri="{FF2B5EF4-FFF2-40B4-BE49-F238E27FC236}">
                <a16:creationId xmlns:a16="http://schemas.microsoft.com/office/drawing/2014/main" id="{4D0A4669-A0E9-4F8D-8264-66B82B68296E}"/>
              </a:ext>
            </a:extLst>
          </p:cNvPr>
          <p:cNvSpPr>
            <a:spLocks noGrp="1"/>
          </p:cNvSpPr>
          <p:nvPr>
            <p:ph idx="13"/>
          </p:nvPr>
        </p:nvSpPr>
        <p:spPr>
          <a:xfrm>
            <a:off x="6658269" y="1637114"/>
            <a:ext cx="5001927" cy="4206875"/>
          </a:xfrm>
        </p:spPr>
        <p:txBody>
          <a:bodyPr/>
          <a:lstStyle/>
          <a:p>
            <a:r>
              <a:rPr lang="fr-FR" sz="2400" dirty="0">
                <a:highlight>
                  <a:srgbClr val="FFFF00"/>
                </a:highlight>
              </a:rPr>
              <a:t>Au-delà de 50 animations par an</a:t>
            </a:r>
          </a:p>
          <a:p>
            <a:r>
              <a:rPr lang="fr-FR" sz="2000" dirty="0">
                <a:solidFill>
                  <a:schemeClr val="tx1"/>
                </a:solidFill>
              </a:rPr>
              <a:t>Contrat EDS, Ambiance, Multi activité :</a:t>
            </a:r>
          </a:p>
          <a:p>
            <a:pPr marL="342900" indent="-342900">
              <a:buFont typeface="Wingdings" panose="05000000000000000000" pitchFamily="2" charset="2"/>
              <a:buChar char="Ø"/>
            </a:pPr>
            <a:r>
              <a:rPr lang="fr-FR" sz="2000" b="0" dirty="0">
                <a:solidFill>
                  <a:schemeClr val="tx1"/>
                </a:solidFill>
              </a:rPr>
              <a:t>Animations couvertes par la majoration « animations » suivant le nombre de jours avec animations, sans limitation en nombre.</a:t>
            </a:r>
          </a:p>
          <a:p>
            <a:r>
              <a:rPr lang="fr-FR" sz="1200" dirty="0">
                <a:solidFill>
                  <a:schemeClr val="tx1"/>
                </a:solidFill>
              </a:rPr>
              <a:t>OU</a:t>
            </a:r>
          </a:p>
          <a:p>
            <a:r>
              <a:rPr lang="fr-FR" sz="2000" dirty="0">
                <a:solidFill>
                  <a:schemeClr val="tx1"/>
                </a:solidFill>
              </a:rPr>
              <a:t>Contrat EDS-Spectacle vivant</a:t>
            </a:r>
            <a:r>
              <a:rPr lang="fr-FR" sz="2000" b="0" dirty="0">
                <a:solidFill>
                  <a:schemeClr val="tx1"/>
                </a:solidFill>
              </a:rPr>
              <a:t> :</a:t>
            </a:r>
          </a:p>
          <a:p>
            <a:pPr marL="457200" indent="-457200">
              <a:buFont typeface="Wingdings" panose="05000000000000000000" pitchFamily="2" charset="2"/>
              <a:buChar char="Ø"/>
            </a:pPr>
            <a:r>
              <a:rPr lang="fr-FR" sz="2000" b="0" dirty="0">
                <a:solidFill>
                  <a:schemeClr val="tx1"/>
                </a:solidFill>
              </a:rPr>
              <a:t>si &gt; au périmètre « animations dans les CHR » pour prestations avec artistes.</a:t>
            </a:r>
          </a:p>
          <a:p>
            <a:endParaRPr lang="fr-FR" sz="2400" dirty="0"/>
          </a:p>
        </p:txBody>
      </p:sp>
      <p:sp>
        <p:nvSpPr>
          <p:cNvPr id="8" name="ZoneTexte 7">
            <a:extLst>
              <a:ext uri="{FF2B5EF4-FFF2-40B4-BE49-F238E27FC236}">
                <a16:creationId xmlns:a16="http://schemas.microsoft.com/office/drawing/2014/main" id="{FB82F8CD-6E9F-49BD-B7A1-62221829DA72}"/>
              </a:ext>
            </a:extLst>
          </p:cNvPr>
          <p:cNvSpPr txBox="1"/>
          <p:nvPr/>
        </p:nvSpPr>
        <p:spPr>
          <a:xfrm>
            <a:off x="598507" y="734290"/>
            <a:ext cx="10819494" cy="584775"/>
          </a:xfrm>
          <a:prstGeom prst="rect">
            <a:avLst/>
          </a:prstGeom>
          <a:noFill/>
        </p:spPr>
        <p:txBody>
          <a:bodyPr wrap="square" numCol="1" rtlCol="0">
            <a:spAutoFit/>
          </a:bodyPr>
          <a:lstStyle/>
          <a:p>
            <a:r>
              <a:rPr lang="fr-FR" sz="1600" b="1" dirty="0"/>
              <a:t>Conditions cumulatives </a:t>
            </a:r>
            <a:r>
              <a:rPr lang="fr-FR" sz="1600" dirty="0"/>
              <a:t>: </a:t>
            </a:r>
            <a:r>
              <a:rPr lang="fr-FR" sz="1600" dirty="0">
                <a:highlight>
                  <a:srgbClr val="FFFF00"/>
                </a:highlight>
              </a:rPr>
              <a:t>Hors type ERP L, pas de billetterie spectacle, pas de structure scénique fixe, pas de majoration de prix, budget artistique : au plus 650 € par animation</a:t>
            </a:r>
          </a:p>
        </p:txBody>
      </p:sp>
      <p:sp>
        <p:nvSpPr>
          <p:cNvPr id="9" name="Rectangle : coins arrondis 8">
            <a:extLst>
              <a:ext uri="{FF2B5EF4-FFF2-40B4-BE49-F238E27FC236}">
                <a16:creationId xmlns:a16="http://schemas.microsoft.com/office/drawing/2014/main" id="{A4BE3A0F-FD41-42CB-B27D-1DD99910711F}"/>
              </a:ext>
            </a:extLst>
          </p:cNvPr>
          <p:cNvSpPr/>
          <p:nvPr/>
        </p:nvSpPr>
        <p:spPr>
          <a:xfrm>
            <a:off x="694710" y="5423221"/>
            <a:ext cx="5027218" cy="584775"/>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sz="2000" b="1" dirty="0">
                <a:ln w="6600">
                  <a:solidFill>
                    <a:schemeClr val="accent2"/>
                  </a:solidFill>
                  <a:prstDash val="solid"/>
                </a:ln>
                <a:solidFill>
                  <a:srgbClr val="FFFFFF"/>
                </a:solidFill>
                <a:effectLst>
                  <a:outerShdw dist="38100" dir="2700000" algn="tl" rotWithShape="0">
                    <a:schemeClr val="accent2"/>
                  </a:outerShdw>
                </a:effectLst>
              </a:rPr>
              <a:t>Réduction Adhérent : - 28%</a:t>
            </a:r>
          </a:p>
        </p:txBody>
      </p:sp>
      <p:sp>
        <p:nvSpPr>
          <p:cNvPr id="14" name="Rectangle : coins arrondis 13">
            <a:extLst>
              <a:ext uri="{FF2B5EF4-FFF2-40B4-BE49-F238E27FC236}">
                <a16:creationId xmlns:a16="http://schemas.microsoft.com/office/drawing/2014/main" id="{6966F2EF-09EE-486E-B468-AB1EDD890826}"/>
              </a:ext>
            </a:extLst>
          </p:cNvPr>
          <p:cNvSpPr/>
          <p:nvPr/>
        </p:nvSpPr>
        <p:spPr>
          <a:xfrm>
            <a:off x="7360463" y="5493232"/>
            <a:ext cx="4679147" cy="688223"/>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sz="2000" b="1" dirty="0">
                <a:ln w="6600">
                  <a:solidFill>
                    <a:schemeClr val="accent2"/>
                  </a:solidFill>
                  <a:prstDash val="solid"/>
                </a:ln>
                <a:solidFill>
                  <a:srgbClr val="FFFFFF"/>
                </a:solidFill>
                <a:effectLst>
                  <a:outerShdw dist="38100" dir="2700000" algn="tl" rotWithShape="0">
                    <a:schemeClr val="accent2"/>
                  </a:outerShdw>
                </a:effectLst>
              </a:rPr>
              <a:t>Réduction Adhérent spécifique</a:t>
            </a:r>
            <a:br>
              <a:rPr lang="fr-FR" sz="2000" b="1" dirty="0">
                <a:ln w="6600">
                  <a:solidFill>
                    <a:schemeClr val="accent2"/>
                  </a:solidFill>
                  <a:prstDash val="solid"/>
                </a:ln>
                <a:solidFill>
                  <a:srgbClr val="FFFFFF"/>
                </a:solidFill>
                <a:effectLst>
                  <a:outerShdw dist="38100" dir="2700000" algn="tl" rotWithShape="0">
                    <a:schemeClr val="accent2"/>
                  </a:outerShdw>
                </a:effectLst>
              </a:rPr>
            </a:br>
            <a:r>
              <a:rPr lang="fr-FR" sz="2000" b="1" dirty="0">
                <a:ln w="6600">
                  <a:solidFill>
                    <a:schemeClr val="accent2"/>
                  </a:solidFill>
                  <a:prstDash val="solid"/>
                </a:ln>
                <a:solidFill>
                  <a:srgbClr val="FFFFFF"/>
                </a:solidFill>
                <a:effectLst>
                  <a:outerShdw dist="38100" dir="2700000" algn="tl" rotWithShape="0">
                    <a:schemeClr val="accent2"/>
                  </a:outerShdw>
                </a:effectLst>
              </a:rPr>
              <a:t>EDS – Spectacle vivant » : - 12%</a:t>
            </a:r>
          </a:p>
        </p:txBody>
      </p:sp>
      <p:graphicFrame>
        <p:nvGraphicFramePr>
          <p:cNvPr id="15" name="Tableau 14">
            <a:extLst>
              <a:ext uri="{FF2B5EF4-FFF2-40B4-BE49-F238E27FC236}">
                <a16:creationId xmlns:a16="http://schemas.microsoft.com/office/drawing/2014/main" id="{8F1F1B5A-5945-40F4-8F2A-8C798A6EDEC5}"/>
              </a:ext>
            </a:extLst>
          </p:cNvPr>
          <p:cNvGraphicFramePr>
            <a:graphicFrameLocks noGrp="1"/>
          </p:cNvGraphicFramePr>
          <p:nvPr>
            <p:extLst>
              <p:ext uri="{D42A27DB-BD31-4B8C-83A1-F6EECF244321}">
                <p14:modId xmlns:p14="http://schemas.microsoft.com/office/powerpoint/2010/main" val="374511950"/>
              </p:ext>
            </p:extLst>
          </p:nvPr>
        </p:nvGraphicFramePr>
        <p:xfrm>
          <a:off x="719998" y="2648933"/>
          <a:ext cx="5001930" cy="2639506"/>
        </p:xfrm>
        <a:graphic>
          <a:graphicData uri="http://schemas.openxmlformats.org/drawingml/2006/table">
            <a:tbl>
              <a:tblPr firstRow="1" firstCol="1" bandRow="1"/>
              <a:tblGrid>
                <a:gridCol w="2978912">
                  <a:extLst>
                    <a:ext uri="{9D8B030D-6E8A-4147-A177-3AD203B41FA5}">
                      <a16:colId xmlns:a16="http://schemas.microsoft.com/office/drawing/2014/main" val="4212254338"/>
                    </a:ext>
                  </a:extLst>
                </a:gridCol>
                <a:gridCol w="1071077">
                  <a:extLst>
                    <a:ext uri="{9D8B030D-6E8A-4147-A177-3AD203B41FA5}">
                      <a16:colId xmlns:a16="http://schemas.microsoft.com/office/drawing/2014/main" val="196332711"/>
                    </a:ext>
                  </a:extLst>
                </a:gridCol>
                <a:gridCol w="951941">
                  <a:extLst>
                    <a:ext uri="{9D8B030D-6E8A-4147-A177-3AD203B41FA5}">
                      <a16:colId xmlns:a16="http://schemas.microsoft.com/office/drawing/2014/main" val="1981889868"/>
                    </a:ext>
                  </a:extLst>
                </a:gridCol>
              </a:tblGrid>
              <a:tr h="323482">
                <a:tc gridSpan="3">
                  <a:txBody>
                    <a:bodyPr/>
                    <a:lstStyle/>
                    <a:p>
                      <a:pPr algn="ctr">
                        <a:lnSpc>
                          <a:spcPts val="1300"/>
                        </a:lnSpc>
                        <a:spcAft>
                          <a:spcPts val="0"/>
                        </a:spcAft>
                      </a:pPr>
                      <a:r>
                        <a:rPr lang="fr-FR" sz="10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FORFAIT ANNUEL EN EUROS HT</a:t>
                      </a:r>
                      <a:endParaRPr lang="fr-FR" sz="950" dirty="0">
                        <a:effectLst/>
                        <a:latin typeface="Arial" panose="020B0604020202020204" pitchFamily="34" charset="0"/>
                        <a:ea typeface="Arial" panose="020B0604020202020204" pitchFamily="34" charset="0"/>
                        <a:cs typeface="Times New Roman" panose="02020603050405020304" pitchFamily="18" charset="0"/>
                      </a:endParaRPr>
                    </a:p>
                  </a:txBody>
                  <a:tcPr marL="44450" marR="44450" marT="0" marB="0" anchor="ctr">
                    <a:lnL>
                      <a:noFill/>
                    </a:lnL>
                    <a:lnR>
                      <a:noFill/>
                    </a:lnR>
                    <a:lnT>
                      <a:noFill/>
                    </a:lnT>
                    <a:lnB w="12700" cap="flat" cmpd="sng" algn="ctr">
                      <a:solidFill>
                        <a:srgbClr val="FFFFFF"/>
                      </a:solidFill>
                      <a:prstDash val="solid"/>
                      <a:round/>
                      <a:headEnd type="none" w="med" len="med"/>
                      <a:tailEnd type="none" w="med" len="med"/>
                    </a:lnB>
                    <a:solidFill>
                      <a:srgbClr val="C63B8B"/>
                    </a:solidFill>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782802456"/>
                  </a:ext>
                </a:extLst>
              </a:tr>
              <a:tr h="214690">
                <a:tc>
                  <a:txBody>
                    <a:bodyPr/>
                    <a:lstStyle/>
                    <a:p>
                      <a:pPr algn="ctr">
                        <a:lnSpc>
                          <a:spcPts val="1300"/>
                        </a:lnSpc>
                        <a:spcAft>
                          <a:spcPts val="0"/>
                        </a:spcAft>
                      </a:pPr>
                      <a:r>
                        <a:rPr lang="fr-FR" sz="9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NOMBRE D'ANIMATIONS PAR AN</a:t>
                      </a:r>
                      <a:endParaRPr lang="fr-FR" sz="950">
                        <a:effectLst/>
                        <a:latin typeface="Arial" panose="020B0604020202020204" pitchFamily="34" charset="0"/>
                        <a:ea typeface="Arial" panose="020B0604020202020204" pitchFamily="34" charset="0"/>
                        <a:cs typeface="Times New Roman" panose="02020603050405020304" pitchFamily="18" charset="0"/>
                      </a:endParaRPr>
                    </a:p>
                  </a:txBody>
                  <a:tcPr marL="44450" marR="44450" marT="0"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C4DC"/>
                    </a:solidFill>
                  </a:tcPr>
                </a:tc>
                <a:tc>
                  <a:txBody>
                    <a:bodyPr/>
                    <a:lstStyle/>
                    <a:p>
                      <a:pPr algn="ctr">
                        <a:lnSpc>
                          <a:spcPts val="1300"/>
                        </a:lnSpc>
                        <a:spcAft>
                          <a:spcPts val="0"/>
                        </a:spcAft>
                      </a:pPr>
                      <a:r>
                        <a:rPr lang="fr-FR" sz="9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Tarif Général</a:t>
                      </a:r>
                      <a:endParaRPr lang="fr-FR" sz="950">
                        <a:effectLst/>
                        <a:latin typeface="Arial" panose="020B0604020202020204" pitchFamily="34" charset="0"/>
                        <a:ea typeface="Arial" panose="020B060402020202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D7E7"/>
                    </a:solidFill>
                  </a:tcPr>
                </a:tc>
                <a:tc>
                  <a:txBody>
                    <a:bodyPr/>
                    <a:lstStyle/>
                    <a:p>
                      <a:pPr algn="ctr">
                        <a:lnSpc>
                          <a:spcPts val="1300"/>
                        </a:lnSpc>
                        <a:spcAft>
                          <a:spcPts val="0"/>
                        </a:spcAft>
                      </a:pPr>
                      <a:r>
                        <a:rPr lang="fr-FR" sz="9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Tarif Réduit</a:t>
                      </a:r>
                      <a:endParaRPr lang="fr-FR" sz="950">
                        <a:effectLst/>
                        <a:latin typeface="Arial" panose="020B0604020202020204" pitchFamily="34" charset="0"/>
                        <a:ea typeface="Arial" panose="020B060402020202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D7E7"/>
                    </a:solidFill>
                  </a:tcPr>
                </a:tc>
                <a:extLst>
                  <a:ext uri="{0D108BD9-81ED-4DB2-BD59-A6C34878D82A}">
                    <a16:rowId xmlns:a16="http://schemas.microsoft.com/office/drawing/2014/main" val="45199009"/>
                  </a:ext>
                </a:extLst>
              </a:tr>
              <a:tr h="247675">
                <a:tc>
                  <a:txBody>
                    <a:bodyPr/>
                    <a:lstStyle/>
                    <a:p>
                      <a:pPr algn="r">
                        <a:lnSpc>
                          <a:spcPts val="1300"/>
                        </a:lnSpc>
                        <a:spcAft>
                          <a:spcPts val="0"/>
                        </a:spcAft>
                      </a:pPr>
                      <a:r>
                        <a:rPr lang="fr-FR" sz="900">
                          <a:solidFill>
                            <a:srgbClr val="000000"/>
                          </a:solidFill>
                          <a:effectLst/>
                          <a:latin typeface="Arial" panose="020B0604020202020204" pitchFamily="34" charset="0"/>
                          <a:ea typeface="Times New Roman" panose="02020603050405020304" pitchFamily="18" charset="0"/>
                          <a:cs typeface="Arial" panose="020B0604020202020204" pitchFamily="34" charset="0"/>
                        </a:rPr>
                        <a:t>jusqu'à 6</a:t>
                      </a:r>
                      <a:endParaRPr lang="fr-FR" sz="950">
                        <a:effectLst/>
                        <a:latin typeface="Arial" panose="020B0604020202020204" pitchFamily="34" charset="0"/>
                        <a:ea typeface="Arial" panose="020B0604020202020204" pitchFamily="34" charset="0"/>
                        <a:cs typeface="Times New Roman" panose="02020603050405020304" pitchFamily="18" charset="0"/>
                      </a:endParaRPr>
                    </a:p>
                  </a:txBody>
                  <a:tcPr marL="44450" marR="44450" marT="0"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CCC"/>
                    </a:solidFill>
                  </a:tcPr>
                </a:tc>
                <a:tc>
                  <a:txBody>
                    <a:bodyPr/>
                    <a:lstStyle/>
                    <a:p>
                      <a:pPr algn="ctr">
                        <a:lnSpc>
                          <a:spcPts val="1300"/>
                        </a:lnSpc>
                        <a:spcAft>
                          <a:spcPts val="0"/>
                        </a:spcAft>
                      </a:pPr>
                      <a:r>
                        <a:rPr lang="fr-FR" sz="950">
                          <a:solidFill>
                            <a:srgbClr val="000000"/>
                          </a:solidFill>
                          <a:effectLst/>
                          <a:latin typeface="Arial" panose="020B0604020202020204" pitchFamily="34" charset="0"/>
                          <a:ea typeface="Arial" panose="020B0604020202020204" pitchFamily="34" charset="0"/>
                          <a:cs typeface="Arial" panose="020B0604020202020204" pitchFamily="34" charset="0"/>
                        </a:rPr>
                        <a:t>546,77</a:t>
                      </a:r>
                      <a:endParaRPr lang="fr-FR" sz="950">
                        <a:effectLst/>
                        <a:latin typeface="Arial" panose="020B0604020202020204" pitchFamily="34" charset="0"/>
                        <a:ea typeface="Arial" panose="020B060402020202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CCC"/>
                    </a:solidFill>
                  </a:tcPr>
                </a:tc>
                <a:tc>
                  <a:txBody>
                    <a:bodyPr/>
                    <a:lstStyle/>
                    <a:p>
                      <a:pPr algn="ctr">
                        <a:lnSpc>
                          <a:spcPts val="1300"/>
                        </a:lnSpc>
                        <a:spcAft>
                          <a:spcPts val="0"/>
                        </a:spcAft>
                      </a:pPr>
                      <a:r>
                        <a:rPr lang="fr-FR" sz="950">
                          <a:solidFill>
                            <a:srgbClr val="000000"/>
                          </a:solidFill>
                          <a:effectLst/>
                          <a:latin typeface="Arial" panose="020B0604020202020204" pitchFamily="34" charset="0"/>
                          <a:ea typeface="Arial" panose="020B0604020202020204" pitchFamily="34" charset="0"/>
                          <a:cs typeface="Arial" panose="020B0604020202020204" pitchFamily="34" charset="0"/>
                        </a:rPr>
                        <a:t>437,42</a:t>
                      </a:r>
                      <a:endParaRPr lang="fr-FR" sz="950">
                        <a:effectLst/>
                        <a:latin typeface="Arial" panose="020B0604020202020204" pitchFamily="34" charset="0"/>
                        <a:ea typeface="Arial" panose="020B060402020202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CCC"/>
                    </a:solidFill>
                  </a:tcPr>
                </a:tc>
                <a:extLst>
                  <a:ext uri="{0D108BD9-81ED-4DB2-BD59-A6C34878D82A}">
                    <a16:rowId xmlns:a16="http://schemas.microsoft.com/office/drawing/2014/main" val="884413187"/>
                  </a:ext>
                </a:extLst>
              </a:tr>
              <a:tr h="247675">
                <a:tc>
                  <a:txBody>
                    <a:bodyPr/>
                    <a:lstStyle/>
                    <a:p>
                      <a:pPr algn="r">
                        <a:lnSpc>
                          <a:spcPts val="1300"/>
                        </a:lnSpc>
                        <a:spcAft>
                          <a:spcPts val="0"/>
                        </a:spcAft>
                      </a:pPr>
                      <a:r>
                        <a:rPr lang="fr-FR" sz="900">
                          <a:solidFill>
                            <a:srgbClr val="000000"/>
                          </a:solidFill>
                          <a:effectLst/>
                          <a:latin typeface="Arial" panose="020B0604020202020204" pitchFamily="34" charset="0"/>
                          <a:ea typeface="Times New Roman" panose="02020603050405020304" pitchFamily="18" charset="0"/>
                          <a:cs typeface="Arial" panose="020B0604020202020204" pitchFamily="34" charset="0"/>
                        </a:rPr>
                        <a:t>jusqu'à 12</a:t>
                      </a:r>
                      <a:endParaRPr lang="fr-FR" sz="950">
                        <a:effectLst/>
                        <a:latin typeface="Arial" panose="020B0604020202020204" pitchFamily="34" charset="0"/>
                        <a:ea typeface="Arial" panose="020B0604020202020204" pitchFamily="34" charset="0"/>
                        <a:cs typeface="Times New Roman" panose="02020603050405020304" pitchFamily="18" charset="0"/>
                      </a:endParaRPr>
                    </a:p>
                  </a:txBody>
                  <a:tcPr marL="44450" marR="44450" marT="0"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algn="ctr">
                        <a:lnSpc>
                          <a:spcPts val="1300"/>
                        </a:lnSpc>
                        <a:spcAft>
                          <a:spcPts val="0"/>
                        </a:spcAft>
                      </a:pPr>
                      <a:r>
                        <a:rPr lang="fr-FR" sz="950">
                          <a:solidFill>
                            <a:srgbClr val="000000"/>
                          </a:solidFill>
                          <a:effectLst/>
                          <a:latin typeface="Arial" panose="020B0604020202020204" pitchFamily="34" charset="0"/>
                          <a:ea typeface="Arial" panose="020B0604020202020204" pitchFamily="34" charset="0"/>
                          <a:cs typeface="Arial" panose="020B0604020202020204" pitchFamily="34" charset="0"/>
                        </a:rPr>
                        <a:t>984,19</a:t>
                      </a:r>
                      <a:endParaRPr lang="fr-FR" sz="950">
                        <a:effectLst/>
                        <a:latin typeface="Arial" panose="020B0604020202020204" pitchFamily="34" charset="0"/>
                        <a:ea typeface="Arial" panose="020B060402020202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algn="ctr">
                        <a:lnSpc>
                          <a:spcPts val="1300"/>
                        </a:lnSpc>
                        <a:spcAft>
                          <a:spcPts val="0"/>
                        </a:spcAft>
                      </a:pPr>
                      <a:r>
                        <a:rPr lang="fr-FR" sz="950">
                          <a:solidFill>
                            <a:srgbClr val="000000"/>
                          </a:solidFill>
                          <a:effectLst/>
                          <a:latin typeface="Arial" panose="020B0604020202020204" pitchFamily="34" charset="0"/>
                          <a:ea typeface="Arial" panose="020B0604020202020204" pitchFamily="34" charset="0"/>
                          <a:cs typeface="Arial" panose="020B0604020202020204" pitchFamily="34" charset="0"/>
                        </a:rPr>
                        <a:t>787,35</a:t>
                      </a:r>
                      <a:endParaRPr lang="fr-FR" sz="950">
                        <a:effectLst/>
                        <a:latin typeface="Arial" panose="020B0604020202020204" pitchFamily="34" charset="0"/>
                        <a:ea typeface="Arial" panose="020B060402020202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extLst>
                  <a:ext uri="{0D108BD9-81ED-4DB2-BD59-A6C34878D82A}">
                    <a16:rowId xmlns:a16="http://schemas.microsoft.com/office/drawing/2014/main" val="2112170284"/>
                  </a:ext>
                </a:extLst>
              </a:tr>
              <a:tr h="247675">
                <a:tc>
                  <a:txBody>
                    <a:bodyPr/>
                    <a:lstStyle/>
                    <a:p>
                      <a:pPr algn="r">
                        <a:lnSpc>
                          <a:spcPts val="1300"/>
                        </a:lnSpc>
                        <a:spcAft>
                          <a:spcPts val="0"/>
                        </a:spcAft>
                      </a:pPr>
                      <a:r>
                        <a:rPr lang="fr-FR" sz="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jusqu'à 18</a:t>
                      </a:r>
                      <a:endParaRPr lang="fr-FR" sz="950" dirty="0">
                        <a:effectLst/>
                        <a:latin typeface="Arial" panose="020B0604020202020204" pitchFamily="34" charset="0"/>
                        <a:ea typeface="Arial" panose="020B0604020202020204" pitchFamily="34" charset="0"/>
                        <a:cs typeface="Times New Roman" panose="02020603050405020304" pitchFamily="18" charset="0"/>
                      </a:endParaRPr>
                    </a:p>
                  </a:txBody>
                  <a:tcPr marL="44450" marR="44450" marT="0"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CCC"/>
                    </a:solidFill>
                  </a:tcPr>
                </a:tc>
                <a:tc>
                  <a:txBody>
                    <a:bodyPr/>
                    <a:lstStyle/>
                    <a:p>
                      <a:pPr algn="ctr">
                        <a:lnSpc>
                          <a:spcPts val="1300"/>
                        </a:lnSpc>
                        <a:spcAft>
                          <a:spcPts val="0"/>
                        </a:spcAft>
                      </a:pPr>
                      <a:r>
                        <a:rPr lang="fr-FR" sz="950">
                          <a:solidFill>
                            <a:srgbClr val="000000"/>
                          </a:solidFill>
                          <a:effectLst/>
                          <a:latin typeface="Arial" panose="020B0604020202020204" pitchFamily="34" charset="0"/>
                          <a:ea typeface="Arial" panose="020B0604020202020204" pitchFamily="34" charset="0"/>
                          <a:cs typeface="Arial" panose="020B0604020202020204" pitchFamily="34" charset="0"/>
                        </a:rPr>
                        <a:t>1405,98</a:t>
                      </a:r>
                      <a:endParaRPr lang="fr-FR" sz="950">
                        <a:effectLst/>
                        <a:latin typeface="Arial" panose="020B0604020202020204" pitchFamily="34" charset="0"/>
                        <a:ea typeface="Arial" panose="020B060402020202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CCC"/>
                    </a:solidFill>
                  </a:tcPr>
                </a:tc>
                <a:tc>
                  <a:txBody>
                    <a:bodyPr/>
                    <a:lstStyle/>
                    <a:p>
                      <a:pPr algn="ctr">
                        <a:lnSpc>
                          <a:spcPts val="1300"/>
                        </a:lnSpc>
                        <a:spcAft>
                          <a:spcPts val="0"/>
                        </a:spcAft>
                      </a:pPr>
                      <a:r>
                        <a:rPr lang="fr-FR" sz="950">
                          <a:solidFill>
                            <a:srgbClr val="000000"/>
                          </a:solidFill>
                          <a:effectLst/>
                          <a:latin typeface="Arial" panose="020B0604020202020204" pitchFamily="34" charset="0"/>
                          <a:ea typeface="Arial" panose="020B0604020202020204" pitchFamily="34" charset="0"/>
                          <a:cs typeface="Arial" panose="020B0604020202020204" pitchFamily="34" charset="0"/>
                        </a:rPr>
                        <a:t>1124,78</a:t>
                      </a:r>
                      <a:endParaRPr lang="fr-FR" sz="950">
                        <a:effectLst/>
                        <a:latin typeface="Arial" panose="020B0604020202020204" pitchFamily="34" charset="0"/>
                        <a:ea typeface="Arial" panose="020B060402020202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CCC"/>
                    </a:solidFill>
                  </a:tcPr>
                </a:tc>
                <a:extLst>
                  <a:ext uri="{0D108BD9-81ED-4DB2-BD59-A6C34878D82A}">
                    <a16:rowId xmlns:a16="http://schemas.microsoft.com/office/drawing/2014/main" val="1634392397"/>
                  </a:ext>
                </a:extLst>
              </a:tr>
              <a:tr h="247675">
                <a:tc>
                  <a:txBody>
                    <a:bodyPr/>
                    <a:lstStyle/>
                    <a:p>
                      <a:pPr algn="r">
                        <a:lnSpc>
                          <a:spcPts val="1300"/>
                        </a:lnSpc>
                        <a:spcAft>
                          <a:spcPts val="0"/>
                        </a:spcAft>
                      </a:pPr>
                      <a:r>
                        <a:rPr lang="fr-FR" sz="900">
                          <a:solidFill>
                            <a:srgbClr val="000000"/>
                          </a:solidFill>
                          <a:effectLst/>
                          <a:latin typeface="Arial" panose="020B0604020202020204" pitchFamily="34" charset="0"/>
                          <a:ea typeface="Times New Roman" panose="02020603050405020304" pitchFamily="18" charset="0"/>
                          <a:cs typeface="Arial" panose="020B0604020202020204" pitchFamily="34" charset="0"/>
                        </a:rPr>
                        <a:t>jusqu'à 24</a:t>
                      </a:r>
                      <a:endParaRPr lang="fr-FR" sz="950">
                        <a:effectLst/>
                        <a:latin typeface="Arial" panose="020B0604020202020204" pitchFamily="34" charset="0"/>
                        <a:ea typeface="Arial" panose="020B0604020202020204" pitchFamily="34" charset="0"/>
                        <a:cs typeface="Times New Roman" panose="02020603050405020304" pitchFamily="18" charset="0"/>
                      </a:endParaRPr>
                    </a:p>
                  </a:txBody>
                  <a:tcPr marL="44450" marR="44450" marT="0"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algn="ctr">
                        <a:lnSpc>
                          <a:spcPts val="1300"/>
                        </a:lnSpc>
                        <a:spcAft>
                          <a:spcPts val="0"/>
                        </a:spcAft>
                      </a:pPr>
                      <a:r>
                        <a:rPr lang="fr-FR" sz="950">
                          <a:solidFill>
                            <a:srgbClr val="000000"/>
                          </a:solidFill>
                          <a:effectLst/>
                          <a:latin typeface="Arial" panose="020B0604020202020204" pitchFamily="34" charset="0"/>
                          <a:ea typeface="Arial" panose="020B0604020202020204" pitchFamily="34" charset="0"/>
                          <a:cs typeface="Arial" panose="020B0604020202020204" pitchFamily="34" charset="0"/>
                        </a:rPr>
                        <a:t>1718,42</a:t>
                      </a:r>
                      <a:endParaRPr lang="fr-FR" sz="950">
                        <a:effectLst/>
                        <a:latin typeface="Arial" panose="020B0604020202020204" pitchFamily="34" charset="0"/>
                        <a:ea typeface="Arial" panose="020B060402020202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algn="ctr">
                        <a:lnSpc>
                          <a:spcPts val="1300"/>
                        </a:lnSpc>
                        <a:spcAft>
                          <a:spcPts val="0"/>
                        </a:spcAft>
                      </a:pPr>
                      <a:r>
                        <a:rPr lang="fr-FR" sz="950">
                          <a:solidFill>
                            <a:srgbClr val="000000"/>
                          </a:solidFill>
                          <a:effectLst/>
                          <a:latin typeface="Arial" panose="020B0604020202020204" pitchFamily="34" charset="0"/>
                          <a:ea typeface="Arial" panose="020B0604020202020204" pitchFamily="34" charset="0"/>
                          <a:cs typeface="Arial" panose="020B0604020202020204" pitchFamily="34" charset="0"/>
                        </a:rPr>
                        <a:t>1374,74</a:t>
                      </a:r>
                      <a:endParaRPr lang="fr-FR" sz="950">
                        <a:effectLst/>
                        <a:latin typeface="Arial" panose="020B0604020202020204" pitchFamily="34" charset="0"/>
                        <a:ea typeface="Arial" panose="020B060402020202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extLst>
                  <a:ext uri="{0D108BD9-81ED-4DB2-BD59-A6C34878D82A}">
                    <a16:rowId xmlns:a16="http://schemas.microsoft.com/office/drawing/2014/main" val="222203589"/>
                  </a:ext>
                </a:extLst>
              </a:tr>
              <a:tr h="247675">
                <a:tc>
                  <a:txBody>
                    <a:bodyPr/>
                    <a:lstStyle/>
                    <a:p>
                      <a:pPr algn="r">
                        <a:lnSpc>
                          <a:spcPts val="1300"/>
                        </a:lnSpc>
                        <a:spcAft>
                          <a:spcPts val="0"/>
                        </a:spcAft>
                      </a:pPr>
                      <a:r>
                        <a:rPr lang="fr-FR" sz="900">
                          <a:solidFill>
                            <a:srgbClr val="000000"/>
                          </a:solidFill>
                          <a:effectLst/>
                          <a:latin typeface="Arial" panose="020B0604020202020204" pitchFamily="34" charset="0"/>
                          <a:ea typeface="Times New Roman" panose="02020603050405020304" pitchFamily="18" charset="0"/>
                          <a:cs typeface="Arial" panose="020B0604020202020204" pitchFamily="34" charset="0"/>
                        </a:rPr>
                        <a:t>jusqu'à 30</a:t>
                      </a:r>
                      <a:endParaRPr lang="fr-FR" sz="950">
                        <a:effectLst/>
                        <a:latin typeface="Arial" panose="020B0604020202020204" pitchFamily="34" charset="0"/>
                        <a:ea typeface="Arial" panose="020B0604020202020204" pitchFamily="34" charset="0"/>
                        <a:cs typeface="Times New Roman" panose="02020603050405020304" pitchFamily="18" charset="0"/>
                      </a:endParaRPr>
                    </a:p>
                  </a:txBody>
                  <a:tcPr marL="44450" marR="44450" marT="0"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CCC"/>
                    </a:solidFill>
                  </a:tcPr>
                </a:tc>
                <a:tc>
                  <a:txBody>
                    <a:bodyPr/>
                    <a:lstStyle/>
                    <a:p>
                      <a:pPr algn="ctr">
                        <a:lnSpc>
                          <a:spcPts val="1300"/>
                        </a:lnSpc>
                        <a:spcAft>
                          <a:spcPts val="0"/>
                        </a:spcAft>
                      </a:pPr>
                      <a:r>
                        <a:rPr lang="fr-FR" sz="950">
                          <a:solidFill>
                            <a:srgbClr val="000000"/>
                          </a:solidFill>
                          <a:effectLst/>
                          <a:latin typeface="Arial" panose="020B0604020202020204" pitchFamily="34" charset="0"/>
                          <a:ea typeface="Arial" panose="020B0604020202020204" pitchFamily="34" charset="0"/>
                          <a:cs typeface="Arial" panose="020B0604020202020204" pitchFamily="34" charset="0"/>
                        </a:rPr>
                        <a:t>2265,19</a:t>
                      </a:r>
                      <a:endParaRPr lang="fr-FR" sz="950">
                        <a:effectLst/>
                        <a:latin typeface="Arial" panose="020B0604020202020204" pitchFamily="34" charset="0"/>
                        <a:ea typeface="Arial" panose="020B060402020202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CCC"/>
                    </a:solidFill>
                  </a:tcPr>
                </a:tc>
                <a:tc>
                  <a:txBody>
                    <a:bodyPr/>
                    <a:lstStyle/>
                    <a:p>
                      <a:pPr algn="ctr">
                        <a:lnSpc>
                          <a:spcPts val="1300"/>
                        </a:lnSpc>
                        <a:spcAft>
                          <a:spcPts val="0"/>
                        </a:spcAft>
                      </a:pPr>
                      <a:r>
                        <a:rPr lang="fr-FR" sz="950">
                          <a:solidFill>
                            <a:srgbClr val="000000"/>
                          </a:solidFill>
                          <a:effectLst/>
                          <a:latin typeface="Arial" panose="020B0604020202020204" pitchFamily="34" charset="0"/>
                          <a:ea typeface="Arial" panose="020B0604020202020204" pitchFamily="34" charset="0"/>
                          <a:cs typeface="Arial" panose="020B0604020202020204" pitchFamily="34" charset="0"/>
                        </a:rPr>
                        <a:t>1812,15</a:t>
                      </a:r>
                      <a:endParaRPr lang="fr-FR" sz="950">
                        <a:effectLst/>
                        <a:latin typeface="Arial" panose="020B0604020202020204" pitchFamily="34" charset="0"/>
                        <a:ea typeface="Arial" panose="020B060402020202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CCC"/>
                    </a:solidFill>
                  </a:tcPr>
                </a:tc>
                <a:extLst>
                  <a:ext uri="{0D108BD9-81ED-4DB2-BD59-A6C34878D82A}">
                    <a16:rowId xmlns:a16="http://schemas.microsoft.com/office/drawing/2014/main" val="38009946"/>
                  </a:ext>
                </a:extLst>
              </a:tr>
              <a:tr h="247675">
                <a:tc>
                  <a:txBody>
                    <a:bodyPr/>
                    <a:lstStyle/>
                    <a:p>
                      <a:pPr algn="r">
                        <a:lnSpc>
                          <a:spcPts val="1300"/>
                        </a:lnSpc>
                        <a:spcAft>
                          <a:spcPts val="0"/>
                        </a:spcAft>
                      </a:pPr>
                      <a:r>
                        <a:rPr lang="fr-FR" sz="900">
                          <a:solidFill>
                            <a:srgbClr val="000000"/>
                          </a:solidFill>
                          <a:effectLst/>
                          <a:latin typeface="Arial" panose="020B0604020202020204" pitchFamily="34" charset="0"/>
                          <a:ea typeface="Times New Roman" panose="02020603050405020304" pitchFamily="18" charset="0"/>
                          <a:cs typeface="Arial" panose="020B0604020202020204" pitchFamily="34" charset="0"/>
                        </a:rPr>
                        <a:t>jusqu'à 36 + 1 offerte</a:t>
                      </a:r>
                      <a:endParaRPr lang="fr-FR" sz="950">
                        <a:effectLst/>
                        <a:latin typeface="Arial" panose="020B0604020202020204" pitchFamily="34" charset="0"/>
                        <a:ea typeface="Arial" panose="020B0604020202020204" pitchFamily="34" charset="0"/>
                        <a:cs typeface="Times New Roman" panose="02020603050405020304" pitchFamily="18" charset="0"/>
                      </a:endParaRPr>
                    </a:p>
                  </a:txBody>
                  <a:tcPr marL="44450" marR="44450" marT="0"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algn="ctr">
                        <a:lnSpc>
                          <a:spcPts val="1300"/>
                        </a:lnSpc>
                        <a:spcAft>
                          <a:spcPts val="0"/>
                        </a:spcAft>
                      </a:pPr>
                      <a:r>
                        <a:rPr lang="fr-FR" sz="950">
                          <a:solidFill>
                            <a:srgbClr val="000000"/>
                          </a:solidFill>
                          <a:effectLst/>
                          <a:latin typeface="Arial" panose="020B0604020202020204" pitchFamily="34" charset="0"/>
                          <a:ea typeface="Arial" panose="020B0604020202020204" pitchFamily="34" charset="0"/>
                          <a:cs typeface="Arial" panose="020B0604020202020204" pitchFamily="34" charset="0"/>
                        </a:rPr>
                        <a:t>2702,60</a:t>
                      </a:r>
                      <a:endParaRPr lang="fr-FR" sz="950">
                        <a:effectLst/>
                        <a:latin typeface="Arial" panose="020B0604020202020204" pitchFamily="34" charset="0"/>
                        <a:ea typeface="Arial" panose="020B060402020202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algn="ctr">
                        <a:lnSpc>
                          <a:spcPts val="1300"/>
                        </a:lnSpc>
                        <a:spcAft>
                          <a:spcPts val="0"/>
                        </a:spcAft>
                      </a:pPr>
                      <a:r>
                        <a:rPr lang="fr-FR" sz="950">
                          <a:solidFill>
                            <a:srgbClr val="000000"/>
                          </a:solidFill>
                          <a:effectLst/>
                          <a:latin typeface="Arial" panose="020B0604020202020204" pitchFamily="34" charset="0"/>
                          <a:ea typeface="Arial" panose="020B0604020202020204" pitchFamily="34" charset="0"/>
                          <a:cs typeface="Arial" panose="020B0604020202020204" pitchFamily="34" charset="0"/>
                        </a:rPr>
                        <a:t>2162,08</a:t>
                      </a:r>
                      <a:endParaRPr lang="fr-FR" sz="950">
                        <a:effectLst/>
                        <a:latin typeface="Arial" panose="020B0604020202020204" pitchFamily="34" charset="0"/>
                        <a:ea typeface="Arial" panose="020B060402020202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extLst>
                  <a:ext uri="{0D108BD9-81ED-4DB2-BD59-A6C34878D82A}">
                    <a16:rowId xmlns:a16="http://schemas.microsoft.com/office/drawing/2014/main" val="1790262310"/>
                  </a:ext>
                </a:extLst>
              </a:tr>
              <a:tr h="247675">
                <a:tc>
                  <a:txBody>
                    <a:bodyPr/>
                    <a:lstStyle/>
                    <a:p>
                      <a:pPr algn="r">
                        <a:lnSpc>
                          <a:spcPts val="1300"/>
                        </a:lnSpc>
                        <a:spcAft>
                          <a:spcPts val="0"/>
                        </a:spcAft>
                      </a:pPr>
                      <a:r>
                        <a:rPr lang="fr-FR" sz="900">
                          <a:solidFill>
                            <a:srgbClr val="000000"/>
                          </a:solidFill>
                          <a:effectLst/>
                          <a:latin typeface="Arial" panose="020B0604020202020204" pitchFamily="34" charset="0"/>
                          <a:ea typeface="Times New Roman" panose="02020603050405020304" pitchFamily="18" charset="0"/>
                          <a:cs typeface="Arial" panose="020B0604020202020204" pitchFamily="34" charset="0"/>
                        </a:rPr>
                        <a:t>jusqu'à 42 + 2 offertes</a:t>
                      </a:r>
                      <a:endParaRPr lang="fr-FR" sz="950">
                        <a:effectLst/>
                        <a:latin typeface="Arial" panose="020B0604020202020204" pitchFamily="34" charset="0"/>
                        <a:ea typeface="Arial" panose="020B0604020202020204" pitchFamily="34" charset="0"/>
                        <a:cs typeface="Times New Roman" panose="02020603050405020304" pitchFamily="18" charset="0"/>
                      </a:endParaRPr>
                    </a:p>
                  </a:txBody>
                  <a:tcPr marL="44450" marR="44450" marT="0"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CCC"/>
                    </a:solidFill>
                  </a:tcPr>
                </a:tc>
                <a:tc>
                  <a:txBody>
                    <a:bodyPr/>
                    <a:lstStyle/>
                    <a:p>
                      <a:pPr algn="ctr">
                        <a:lnSpc>
                          <a:spcPts val="1300"/>
                        </a:lnSpc>
                        <a:spcAft>
                          <a:spcPts val="0"/>
                        </a:spcAft>
                      </a:pPr>
                      <a:r>
                        <a:rPr lang="fr-FR" sz="950">
                          <a:solidFill>
                            <a:srgbClr val="000000"/>
                          </a:solidFill>
                          <a:effectLst/>
                          <a:latin typeface="Arial" panose="020B0604020202020204" pitchFamily="34" charset="0"/>
                          <a:ea typeface="Arial" panose="020B0604020202020204" pitchFamily="34" charset="0"/>
                          <a:cs typeface="Arial" panose="020B0604020202020204" pitchFamily="34" charset="0"/>
                        </a:rPr>
                        <a:t>3124,40</a:t>
                      </a:r>
                      <a:endParaRPr lang="fr-FR" sz="950">
                        <a:effectLst/>
                        <a:latin typeface="Arial" panose="020B0604020202020204" pitchFamily="34" charset="0"/>
                        <a:ea typeface="Arial" panose="020B060402020202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CCC"/>
                    </a:solidFill>
                  </a:tcPr>
                </a:tc>
                <a:tc>
                  <a:txBody>
                    <a:bodyPr/>
                    <a:lstStyle/>
                    <a:p>
                      <a:pPr algn="ctr">
                        <a:lnSpc>
                          <a:spcPts val="1300"/>
                        </a:lnSpc>
                        <a:spcAft>
                          <a:spcPts val="0"/>
                        </a:spcAft>
                      </a:pPr>
                      <a:r>
                        <a:rPr lang="fr-FR" sz="950">
                          <a:solidFill>
                            <a:srgbClr val="000000"/>
                          </a:solidFill>
                          <a:effectLst/>
                          <a:latin typeface="Arial" panose="020B0604020202020204" pitchFamily="34" charset="0"/>
                          <a:ea typeface="Arial" panose="020B0604020202020204" pitchFamily="34" charset="0"/>
                          <a:cs typeface="Arial" panose="020B0604020202020204" pitchFamily="34" charset="0"/>
                        </a:rPr>
                        <a:t>2499,52</a:t>
                      </a:r>
                      <a:endParaRPr lang="fr-FR" sz="950">
                        <a:effectLst/>
                        <a:latin typeface="Arial" panose="020B0604020202020204" pitchFamily="34" charset="0"/>
                        <a:ea typeface="Arial" panose="020B060402020202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CCC"/>
                    </a:solidFill>
                  </a:tcPr>
                </a:tc>
                <a:extLst>
                  <a:ext uri="{0D108BD9-81ED-4DB2-BD59-A6C34878D82A}">
                    <a16:rowId xmlns:a16="http://schemas.microsoft.com/office/drawing/2014/main" val="1726953025"/>
                  </a:ext>
                </a:extLst>
              </a:tr>
              <a:tr h="367609">
                <a:tc>
                  <a:txBody>
                    <a:bodyPr/>
                    <a:lstStyle/>
                    <a:p>
                      <a:pPr algn="r">
                        <a:lnSpc>
                          <a:spcPts val="1300"/>
                        </a:lnSpc>
                        <a:spcAft>
                          <a:spcPts val="0"/>
                        </a:spcAft>
                      </a:pPr>
                      <a:r>
                        <a:rPr lang="fr-FR" sz="900">
                          <a:solidFill>
                            <a:srgbClr val="000000"/>
                          </a:solidFill>
                          <a:effectLst/>
                          <a:latin typeface="Arial" panose="020B0604020202020204" pitchFamily="34" charset="0"/>
                          <a:ea typeface="Times New Roman" panose="02020603050405020304" pitchFamily="18" charset="0"/>
                          <a:cs typeface="Arial" panose="020B0604020202020204" pitchFamily="34" charset="0"/>
                        </a:rPr>
                        <a:t>jusqu'à 48 + 2 offertes ou une animation par semaine</a:t>
                      </a:r>
                      <a:endParaRPr lang="fr-FR" sz="950">
                        <a:effectLst/>
                        <a:latin typeface="Arial" panose="020B0604020202020204" pitchFamily="34" charset="0"/>
                        <a:ea typeface="Arial" panose="020B0604020202020204" pitchFamily="34" charset="0"/>
                        <a:cs typeface="Times New Roman" panose="02020603050405020304" pitchFamily="18" charset="0"/>
                      </a:endParaRPr>
                    </a:p>
                  </a:txBody>
                  <a:tcPr marL="44450" marR="44450" marT="0"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algn="ctr">
                        <a:lnSpc>
                          <a:spcPts val="1300"/>
                        </a:lnSpc>
                        <a:spcAft>
                          <a:spcPts val="0"/>
                        </a:spcAft>
                      </a:pPr>
                      <a:r>
                        <a:rPr lang="fr-FR" sz="950">
                          <a:solidFill>
                            <a:srgbClr val="000000"/>
                          </a:solidFill>
                          <a:effectLst/>
                          <a:latin typeface="Arial" panose="020B0604020202020204" pitchFamily="34" charset="0"/>
                          <a:ea typeface="Arial" panose="020B0604020202020204" pitchFamily="34" charset="0"/>
                          <a:cs typeface="Arial" panose="020B0604020202020204" pitchFamily="34" charset="0"/>
                        </a:rPr>
                        <a:t>3436,83</a:t>
                      </a:r>
                      <a:endParaRPr lang="fr-FR" sz="950">
                        <a:effectLst/>
                        <a:latin typeface="Arial" panose="020B0604020202020204" pitchFamily="34" charset="0"/>
                        <a:ea typeface="Arial" panose="020B060402020202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algn="ctr">
                        <a:lnSpc>
                          <a:spcPts val="1300"/>
                        </a:lnSpc>
                        <a:spcAft>
                          <a:spcPts val="0"/>
                        </a:spcAft>
                      </a:pPr>
                      <a:r>
                        <a:rPr lang="fr-FR" sz="950" dirty="0">
                          <a:solidFill>
                            <a:srgbClr val="000000"/>
                          </a:solidFill>
                          <a:effectLst/>
                          <a:latin typeface="Arial" panose="020B0604020202020204" pitchFamily="34" charset="0"/>
                          <a:ea typeface="Arial" panose="020B0604020202020204" pitchFamily="34" charset="0"/>
                          <a:cs typeface="Arial" panose="020B0604020202020204" pitchFamily="34" charset="0"/>
                        </a:rPr>
                        <a:t>2749,47</a:t>
                      </a:r>
                      <a:endParaRPr lang="fr-FR" sz="950" dirty="0">
                        <a:effectLst/>
                        <a:latin typeface="Arial" panose="020B0604020202020204" pitchFamily="34" charset="0"/>
                        <a:ea typeface="Arial" panose="020B0604020202020204" pitchFamily="34" charset="0"/>
                        <a:cs typeface="Times New Roman" panose="02020603050405020304" pitchFamily="18" charset="0"/>
                      </a:endParaRPr>
                    </a:p>
                  </a:txBody>
                  <a:tcPr marL="44450" marR="44450" marT="0"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extLst>
                  <a:ext uri="{0D108BD9-81ED-4DB2-BD59-A6C34878D82A}">
                    <a16:rowId xmlns:a16="http://schemas.microsoft.com/office/drawing/2014/main" val="456108852"/>
                  </a:ext>
                </a:extLst>
              </a:tr>
            </a:tbl>
          </a:graphicData>
        </a:graphic>
      </p:graphicFrame>
      <p:sp>
        <p:nvSpPr>
          <p:cNvPr id="11" name="Rectangle : coins arrondis 10">
            <a:extLst>
              <a:ext uri="{FF2B5EF4-FFF2-40B4-BE49-F238E27FC236}">
                <a16:creationId xmlns:a16="http://schemas.microsoft.com/office/drawing/2014/main" id="{5A3F07EF-3D39-4FB4-944C-731EA08B5634}"/>
              </a:ext>
            </a:extLst>
          </p:cNvPr>
          <p:cNvSpPr/>
          <p:nvPr/>
        </p:nvSpPr>
        <p:spPr>
          <a:xfrm>
            <a:off x="8033679" y="3740551"/>
            <a:ext cx="3951553" cy="377074"/>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sz="2000" b="1" dirty="0">
                <a:ln w="6600">
                  <a:solidFill>
                    <a:schemeClr val="accent2"/>
                  </a:solidFill>
                  <a:prstDash val="solid"/>
                </a:ln>
                <a:solidFill>
                  <a:srgbClr val="FFFFFF"/>
                </a:solidFill>
                <a:effectLst>
                  <a:outerShdw dist="38100" dir="2700000" algn="tl" rotWithShape="0">
                    <a:schemeClr val="accent2"/>
                  </a:outerShdw>
                </a:effectLst>
              </a:rPr>
              <a:t>Réduction Adhérent : - 28%</a:t>
            </a:r>
          </a:p>
        </p:txBody>
      </p:sp>
    </p:spTree>
    <p:extLst>
      <p:ext uri="{BB962C8B-B14F-4D97-AF65-F5344CB8AC3E}">
        <p14:creationId xmlns:p14="http://schemas.microsoft.com/office/powerpoint/2010/main" val="3763819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25D36C-31E8-4FEF-8DD0-015638E9D2F8}"/>
              </a:ext>
            </a:extLst>
          </p:cNvPr>
          <p:cNvSpPr>
            <a:spLocks noGrp="1"/>
          </p:cNvSpPr>
          <p:nvPr>
            <p:ph type="title"/>
          </p:nvPr>
        </p:nvSpPr>
        <p:spPr/>
        <p:txBody>
          <a:bodyPr/>
          <a:lstStyle/>
          <a:p>
            <a:r>
              <a:rPr lang="fr-FR" dirty="0"/>
              <a:t>Établissements à activité principale spectacle vivant et autres hors périmètre Anim-CHR</a:t>
            </a:r>
          </a:p>
        </p:txBody>
      </p:sp>
      <p:sp>
        <p:nvSpPr>
          <p:cNvPr id="3" name="Espace réservé du pied de page 2">
            <a:extLst>
              <a:ext uri="{FF2B5EF4-FFF2-40B4-BE49-F238E27FC236}">
                <a16:creationId xmlns:a16="http://schemas.microsoft.com/office/drawing/2014/main" id="{B3A744B1-4EF8-4F76-84E9-DDC49B7DD076}"/>
              </a:ext>
            </a:extLst>
          </p:cNvPr>
          <p:cNvSpPr>
            <a:spLocks noGrp="1"/>
          </p:cNvSpPr>
          <p:nvPr>
            <p:ph type="ftr" sz="quarter" idx="11"/>
          </p:nvPr>
        </p:nvSpPr>
        <p:spPr/>
        <p:txBody>
          <a:bodyPr/>
          <a:lstStyle/>
          <a:p>
            <a:r>
              <a:rPr lang="fr-FR" dirty="0"/>
              <a:t>Direction du Réseau - Réforme CHRD 2022</a:t>
            </a:r>
          </a:p>
        </p:txBody>
      </p:sp>
      <p:sp>
        <p:nvSpPr>
          <p:cNvPr id="4" name="Espace réservé du numéro de diapositive 3">
            <a:extLst>
              <a:ext uri="{FF2B5EF4-FFF2-40B4-BE49-F238E27FC236}">
                <a16:creationId xmlns:a16="http://schemas.microsoft.com/office/drawing/2014/main" id="{1BBDC260-744A-40BC-9893-0728C35C80F6}"/>
              </a:ext>
            </a:extLst>
          </p:cNvPr>
          <p:cNvSpPr>
            <a:spLocks noGrp="1"/>
          </p:cNvSpPr>
          <p:nvPr>
            <p:ph type="sldNum" sz="quarter" idx="12"/>
          </p:nvPr>
        </p:nvSpPr>
        <p:spPr/>
        <p:txBody>
          <a:bodyPr/>
          <a:lstStyle/>
          <a:p>
            <a:fld id="{746EC8D2-98DA-6647-9D70-EF804C5DC6D9}" type="slidenum">
              <a:rPr lang="fr-FR" smtClean="0"/>
              <a:t>12</a:t>
            </a:fld>
            <a:endParaRPr lang="fr-FR"/>
          </a:p>
        </p:txBody>
      </p:sp>
      <p:sp>
        <p:nvSpPr>
          <p:cNvPr id="5" name="ZoneTexte 4">
            <a:extLst>
              <a:ext uri="{FF2B5EF4-FFF2-40B4-BE49-F238E27FC236}">
                <a16:creationId xmlns:a16="http://schemas.microsoft.com/office/drawing/2014/main" id="{62015F72-F525-4E3D-9C3C-14CE09BCF52B}"/>
              </a:ext>
            </a:extLst>
          </p:cNvPr>
          <p:cNvSpPr txBox="1"/>
          <p:nvPr/>
        </p:nvSpPr>
        <p:spPr>
          <a:xfrm>
            <a:off x="773999" y="1184341"/>
            <a:ext cx="5322001" cy="646331"/>
          </a:xfrm>
          <a:prstGeom prst="rect">
            <a:avLst/>
          </a:prstGeom>
          <a:solidFill>
            <a:schemeClr val="accent1"/>
          </a:solidFill>
        </p:spPr>
        <p:txBody>
          <a:bodyPr wrap="square" rtlCol="0">
            <a:spAutoFit/>
          </a:bodyPr>
          <a:lstStyle/>
          <a:p>
            <a:pPr marL="285750" indent="-285750">
              <a:buFont typeface="Wingdings" panose="05000000000000000000" pitchFamily="2" charset="2"/>
              <a:buChar char="Ø"/>
            </a:pPr>
            <a:r>
              <a:rPr lang="fr-FR" b="1" dirty="0">
                <a:solidFill>
                  <a:schemeClr val="bg1"/>
                </a:solidFill>
              </a:rPr>
              <a:t>Simplification du barème et ajout d’un minimum</a:t>
            </a:r>
          </a:p>
        </p:txBody>
      </p:sp>
      <p:sp>
        <p:nvSpPr>
          <p:cNvPr id="11" name="ZoneTexte 10">
            <a:extLst>
              <a:ext uri="{FF2B5EF4-FFF2-40B4-BE49-F238E27FC236}">
                <a16:creationId xmlns:a16="http://schemas.microsoft.com/office/drawing/2014/main" id="{1F1C4BE3-35DB-42BE-8C40-C785744DC9A0}"/>
              </a:ext>
            </a:extLst>
          </p:cNvPr>
          <p:cNvSpPr txBox="1"/>
          <p:nvPr/>
        </p:nvSpPr>
        <p:spPr>
          <a:xfrm>
            <a:off x="773997" y="1822423"/>
            <a:ext cx="5322001" cy="523220"/>
          </a:xfrm>
          <a:prstGeom prst="rect">
            <a:avLst/>
          </a:prstGeom>
          <a:noFill/>
        </p:spPr>
        <p:txBody>
          <a:bodyPr wrap="square" rtlCol="0">
            <a:spAutoFit/>
          </a:bodyPr>
          <a:lstStyle/>
          <a:p>
            <a:pPr marL="285750" indent="-285750">
              <a:buFont typeface="Wingdings" panose="05000000000000000000" pitchFamily="2" charset="2"/>
              <a:buChar char="Ø"/>
            </a:pPr>
            <a:r>
              <a:rPr lang="fr-FR" sz="1400" dirty="0"/>
              <a:t>Intervention proportionnelle selon une périodicité mensuelle avec un calcul par spectacle et minimum forfaitaire.</a:t>
            </a:r>
          </a:p>
        </p:txBody>
      </p:sp>
      <p:sp>
        <p:nvSpPr>
          <p:cNvPr id="12" name="ZoneTexte 11">
            <a:extLst>
              <a:ext uri="{FF2B5EF4-FFF2-40B4-BE49-F238E27FC236}">
                <a16:creationId xmlns:a16="http://schemas.microsoft.com/office/drawing/2014/main" id="{240D0ADD-1287-4C11-B871-D469593E995A}"/>
              </a:ext>
            </a:extLst>
          </p:cNvPr>
          <p:cNvSpPr txBox="1"/>
          <p:nvPr/>
        </p:nvSpPr>
        <p:spPr>
          <a:xfrm>
            <a:off x="6175514" y="1283905"/>
            <a:ext cx="5596382" cy="2031325"/>
          </a:xfrm>
          <a:prstGeom prst="rect">
            <a:avLst/>
          </a:prstGeom>
          <a:noFill/>
        </p:spPr>
        <p:txBody>
          <a:bodyPr wrap="square" rtlCol="0">
            <a:spAutoFit/>
          </a:bodyPr>
          <a:lstStyle/>
          <a:p>
            <a:pPr marL="285750" indent="-285750">
              <a:buFont typeface="Wingdings" panose="05000000000000000000" pitchFamily="2" charset="2"/>
              <a:buChar char="Ø"/>
            </a:pPr>
            <a:r>
              <a:rPr lang="fr-FR" sz="1400" dirty="0"/>
              <a:t>Diffusions musicales données à l’aide de supports enregistrés : +25%</a:t>
            </a:r>
          </a:p>
          <a:p>
            <a:pPr marL="285750" indent="-285750">
              <a:buFont typeface="Wingdings" panose="05000000000000000000" pitchFamily="2" charset="2"/>
              <a:buChar char="Ø"/>
            </a:pPr>
            <a:r>
              <a:rPr lang="fr-FR" sz="1400" dirty="0"/>
              <a:t>Action en faveur du spectacle vivant : -10% </a:t>
            </a:r>
            <a:r>
              <a:rPr lang="fr-FR" sz="1400" b="1" dirty="0"/>
              <a:t>si</a:t>
            </a:r>
            <a:r>
              <a:rPr lang="fr-FR" sz="1400" dirty="0"/>
              <a:t> </a:t>
            </a:r>
            <a:r>
              <a:rPr lang="fr-FR" sz="1400" b="1" dirty="0"/>
              <a:t>conditions satisfaites</a:t>
            </a:r>
          </a:p>
          <a:p>
            <a:pPr marL="285750" indent="-285750">
              <a:buFont typeface="Wingdings" panose="05000000000000000000" pitchFamily="2" charset="2"/>
              <a:buChar char="Ø"/>
            </a:pPr>
            <a:r>
              <a:rPr lang="fr-FR" sz="1400" dirty="0">
                <a:solidFill>
                  <a:schemeClr val="accent2"/>
                </a:solidFill>
              </a:rPr>
              <a:t>Etablissements où les représentations sont précédées ou suivies d’une activité dansante : le montant des droits ne peut être inférieur au tarif EDS-Danse majoré.</a:t>
            </a:r>
          </a:p>
          <a:p>
            <a:pPr marL="285750" indent="-285750">
              <a:buFont typeface="Wingdings" panose="05000000000000000000" pitchFamily="2" charset="2"/>
              <a:buChar char="Ø"/>
            </a:pPr>
            <a:r>
              <a:rPr lang="fr-FR" sz="1400" dirty="0"/>
              <a:t>Spectacles de variétés scéniques</a:t>
            </a:r>
          </a:p>
          <a:p>
            <a:pPr marL="285750" indent="-285750">
              <a:buFont typeface="Wingdings" panose="05000000000000000000" pitchFamily="2" charset="2"/>
              <a:buChar char="Ø"/>
            </a:pPr>
            <a:r>
              <a:rPr lang="fr-FR" sz="1400" dirty="0"/>
              <a:t>Action en faveur des petits établissements</a:t>
            </a:r>
          </a:p>
        </p:txBody>
      </p:sp>
      <p:sp>
        <p:nvSpPr>
          <p:cNvPr id="13" name="Rectangle : coins arrondis 12">
            <a:extLst>
              <a:ext uri="{FF2B5EF4-FFF2-40B4-BE49-F238E27FC236}">
                <a16:creationId xmlns:a16="http://schemas.microsoft.com/office/drawing/2014/main" id="{F7865EAD-2EF3-456F-819E-CC74DB901595}"/>
              </a:ext>
            </a:extLst>
          </p:cNvPr>
          <p:cNvSpPr/>
          <p:nvPr/>
        </p:nvSpPr>
        <p:spPr>
          <a:xfrm>
            <a:off x="6272948" y="4781976"/>
            <a:ext cx="5498948" cy="533652"/>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sz="2000" b="1" dirty="0">
                <a:ln w="6600">
                  <a:solidFill>
                    <a:schemeClr val="accent2"/>
                  </a:solidFill>
                  <a:prstDash val="solid"/>
                </a:ln>
                <a:solidFill>
                  <a:srgbClr val="FFFFFF"/>
                </a:solidFill>
                <a:effectLst>
                  <a:outerShdw dist="38100" dir="2700000" algn="tl" rotWithShape="0">
                    <a:schemeClr val="accent2"/>
                  </a:outerShdw>
                </a:effectLst>
              </a:rPr>
              <a:t>Réduction Adhérent - 12%</a:t>
            </a:r>
          </a:p>
        </p:txBody>
      </p:sp>
      <p:sp>
        <p:nvSpPr>
          <p:cNvPr id="14" name="ZoneTexte 13">
            <a:extLst>
              <a:ext uri="{FF2B5EF4-FFF2-40B4-BE49-F238E27FC236}">
                <a16:creationId xmlns:a16="http://schemas.microsoft.com/office/drawing/2014/main" id="{4AEF4462-14F6-4DA8-B61F-766A8FC40F4B}"/>
              </a:ext>
            </a:extLst>
          </p:cNvPr>
          <p:cNvSpPr txBox="1"/>
          <p:nvPr/>
        </p:nvSpPr>
        <p:spPr>
          <a:xfrm>
            <a:off x="6272947" y="3409860"/>
            <a:ext cx="5498949" cy="954107"/>
          </a:xfrm>
          <a:prstGeom prst="rect">
            <a:avLst/>
          </a:prstGeom>
          <a:noFill/>
        </p:spPr>
        <p:txBody>
          <a:bodyPr wrap="square" rtlCol="0">
            <a:spAutoFit/>
          </a:bodyPr>
          <a:lstStyle/>
          <a:p>
            <a:r>
              <a:rPr lang="fr-FR" sz="1400" dirty="0"/>
              <a:t>En l’absence de ventilation entre recettes billetterie et recette annexes, le montant des droits sera calculé sur la totalité du chiffre d’affaires réalisé par l’établissement par application du taux applicable aux recettes billetterie.</a:t>
            </a:r>
          </a:p>
        </p:txBody>
      </p:sp>
      <p:graphicFrame>
        <p:nvGraphicFramePr>
          <p:cNvPr id="6" name="Tableau 5">
            <a:extLst>
              <a:ext uri="{FF2B5EF4-FFF2-40B4-BE49-F238E27FC236}">
                <a16:creationId xmlns:a16="http://schemas.microsoft.com/office/drawing/2014/main" id="{5104BF69-A17A-4505-90B4-227808E8216E}"/>
              </a:ext>
            </a:extLst>
          </p:cNvPr>
          <p:cNvGraphicFramePr>
            <a:graphicFrameLocks noGrp="1"/>
          </p:cNvGraphicFramePr>
          <p:nvPr>
            <p:extLst>
              <p:ext uri="{D42A27DB-BD31-4B8C-83A1-F6EECF244321}">
                <p14:modId xmlns:p14="http://schemas.microsoft.com/office/powerpoint/2010/main" val="1813932983"/>
              </p:ext>
            </p:extLst>
          </p:nvPr>
        </p:nvGraphicFramePr>
        <p:xfrm>
          <a:off x="776325" y="2454580"/>
          <a:ext cx="5322001" cy="1076325"/>
        </p:xfrm>
        <a:graphic>
          <a:graphicData uri="http://schemas.openxmlformats.org/drawingml/2006/table">
            <a:tbl>
              <a:tblPr firstRow="1" firstCol="1" bandRow="1">
                <a:tableStyleId>{21E4AEA4-8DFA-4A89-87EB-49C32662AFE0}</a:tableStyleId>
              </a:tblPr>
              <a:tblGrid>
                <a:gridCol w="3245514">
                  <a:extLst>
                    <a:ext uri="{9D8B030D-6E8A-4147-A177-3AD203B41FA5}">
                      <a16:colId xmlns:a16="http://schemas.microsoft.com/office/drawing/2014/main" val="2419938379"/>
                    </a:ext>
                  </a:extLst>
                </a:gridCol>
                <a:gridCol w="1067829">
                  <a:extLst>
                    <a:ext uri="{9D8B030D-6E8A-4147-A177-3AD203B41FA5}">
                      <a16:colId xmlns:a16="http://schemas.microsoft.com/office/drawing/2014/main" val="4279587166"/>
                    </a:ext>
                  </a:extLst>
                </a:gridCol>
                <a:gridCol w="1008658">
                  <a:extLst>
                    <a:ext uri="{9D8B030D-6E8A-4147-A177-3AD203B41FA5}">
                      <a16:colId xmlns:a16="http://schemas.microsoft.com/office/drawing/2014/main" val="3270132346"/>
                    </a:ext>
                  </a:extLst>
                </a:gridCol>
              </a:tblGrid>
              <a:tr h="358775">
                <a:tc>
                  <a:txBody>
                    <a:bodyPr/>
                    <a:lstStyle/>
                    <a:p>
                      <a:pPr marL="228600" indent="-228600" algn="l">
                        <a:lnSpc>
                          <a:spcPts val="1300"/>
                        </a:lnSpc>
                        <a:spcBef>
                          <a:spcPts val="600"/>
                        </a:spcBef>
                        <a:spcAft>
                          <a:spcPts val="900"/>
                        </a:spcAft>
                      </a:pPr>
                      <a:r>
                        <a:rPr lang="fr-FR" sz="1400" kern="1200" dirty="0">
                          <a:effectLst/>
                        </a:rPr>
                        <a:t>Concerts, spectacles, cabarets</a:t>
                      </a:r>
                      <a:r>
                        <a:rPr lang="fr-FR" sz="1400" dirty="0">
                          <a:effectLst/>
                        </a:rPr>
                        <a:t> </a:t>
                      </a:r>
                      <a:endParaRPr lang="fr-FR" sz="16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tc>
                  <a:txBody>
                    <a:bodyPr/>
                    <a:lstStyle/>
                    <a:p>
                      <a:pPr marL="228600" indent="-228600" algn="ctr">
                        <a:lnSpc>
                          <a:spcPts val="1300"/>
                        </a:lnSpc>
                        <a:spcBef>
                          <a:spcPts val="600"/>
                        </a:spcBef>
                        <a:spcAft>
                          <a:spcPts val="900"/>
                        </a:spcAft>
                      </a:pPr>
                      <a:r>
                        <a:rPr lang="fr-FR" sz="1000">
                          <a:effectLst/>
                        </a:rPr>
                        <a:t>Tarif général</a:t>
                      </a:r>
                      <a:endParaRPr lang="fr-FR" sz="105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tc>
                  <a:txBody>
                    <a:bodyPr/>
                    <a:lstStyle/>
                    <a:p>
                      <a:pPr marL="228600" indent="-228600" algn="ctr">
                        <a:lnSpc>
                          <a:spcPts val="1300"/>
                        </a:lnSpc>
                        <a:spcBef>
                          <a:spcPts val="600"/>
                        </a:spcBef>
                        <a:spcAft>
                          <a:spcPts val="900"/>
                        </a:spcAft>
                      </a:pPr>
                      <a:r>
                        <a:rPr lang="fr-FR" sz="1000">
                          <a:effectLst/>
                        </a:rPr>
                        <a:t>Tarif réduit</a:t>
                      </a:r>
                      <a:endParaRPr lang="fr-FR" sz="105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56926667"/>
                  </a:ext>
                </a:extLst>
              </a:tr>
              <a:tr h="358775">
                <a:tc>
                  <a:txBody>
                    <a:bodyPr/>
                    <a:lstStyle/>
                    <a:p>
                      <a:pPr marL="228600" indent="-228600" algn="r">
                        <a:lnSpc>
                          <a:spcPts val="1300"/>
                        </a:lnSpc>
                        <a:spcBef>
                          <a:spcPts val="600"/>
                        </a:spcBef>
                        <a:spcAft>
                          <a:spcPts val="900"/>
                        </a:spcAft>
                      </a:pPr>
                      <a:r>
                        <a:rPr lang="fr-FR" sz="1000" dirty="0">
                          <a:effectLst/>
                        </a:rPr>
                        <a:t>Taux applicable sur les </a:t>
                      </a:r>
                      <a:r>
                        <a:rPr lang="fr-FR" sz="1050" dirty="0">
                          <a:effectLst/>
                        </a:rPr>
                        <a:t>recettes</a:t>
                      </a:r>
                      <a:r>
                        <a:rPr lang="fr-FR" sz="1000" dirty="0">
                          <a:effectLst/>
                        </a:rPr>
                        <a:t> billetterie</a:t>
                      </a:r>
                      <a:endParaRPr lang="fr-FR" sz="105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tc>
                  <a:txBody>
                    <a:bodyPr/>
                    <a:lstStyle/>
                    <a:p>
                      <a:pPr marL="228600" indent="-228600" algn="ctr">
                        <a:lnSpc>
                          <a:spcPts val="1300"/>
                        </a:lnSpc>
                        <a:spcBef>
                          <a:spcPts val="600"/>
                        </a:spcBef>
                        <a:spcAft>
                          <a:spcPts val="900"/>
                        </a:spcAft>
                      </a:pPr>
                      <a:r>
                        <a:rPr lang="fr-FR" sz="1000">
                          <a:effectLst/>
                        </a:rPr>
                        <a:t>7,66%</a:t>
                      </a:r>
                      <a:endParaRPr lang="fr-FR" sz="105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tc>
                  <a:txBody>
                    <a:bodyPr/>
                    <a:lstStyle/>
                    <a:p>
                      <a:pPr marL="228600" indent="-228600" algn="ctr">
                        <a:lnSpc>
                          <a:spcPts val="1300"/>
                        </a:lnSpc>
                        <a:spcBef>
                          <a:spcPts val="600"/>
                        </a:spcBef>
                        <a:spcAft>
                          <a:spcPts val="900"/>
                        </a:spcAft>
                      </a:pPr>
                      <a:r>
                        <a:rPr lang="fr-FR" sz="1000" dirty="0">
                          <a:effectLst/>
                        </a:rPr>
                        <a:t>6,13%</a:t>
                      </a:r>
                      <a:endParaRPr lang="fr-FR" sz="105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267689"/>
                  </a:ext>
                </a:extLst>
              </a:tr>
              <a:tr h="358775">
                <a:tc>
                  <a:txBody>
                    <a:bodyPr/>
                    <a:lstStyle/>
                    <a:p>
                      <a:pPr marL="228600" indent="-228600" algn="r">
                        <a:lnSpc>
                          <a:spcPts val="1300"/>
                        </a:lnSpc>
                        <a:spcBef>
                          <a:spcPts val="600"/>
                        </a:spcBef>
                        <a:spcAft>
                          <a:spcPts val="900"/>
                        </a:spcAft>
                      </a:pPr>
                      <a:r>
                        <a:rPr lang="fr-FR" sz="1000">
                          <a:effectLst/>
                        </a:rPr>
                        <a:t>Taux applicable sur les recettes annexes</a:t>
                      </a:r>
                      <a:endParaRPr lang="fr-FR" sz="105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tc>
                  <a:txBody>
                    <a:bodyPr/>
                    <a:lstStyle/>
                    <a:p>
                      <a:pPr marL="228600" indent="-228600" algn="ctr">
                        <a:lnSpc>
                          <a:spcPts val="1300"/>
                        </a:lnSpc>
                        <a:spcBef>
                          <a:spcPts val="600"/>
                        </a:spcBef>
                        <a:spcAft>
                          <a:spcPts val="900"/>
                        </a:spcAft>
                      </a:pPr>
                      <a:r>
                        <a:rPr lang="fr-FR" sz="1000">
                          <a:effectLst/>
                        </a:rPr>
                        <a:t>3,32%</a:t>
                      </a:r>
                      <a:endParaRPr lang="fr-FR" sz="105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tc>
                  <a:txBody>
                    <a:bodyPr/>
                    <a:lstStyle/>
                    <a:p>
                      <a:pPr marL="228600" indent="-228600" algn="ctr">
                        <a:lnSpc>
                          <a:spcPts val="1300"/>
                        </a:lnSpc>
                        <a:spcBef>
                          <a:spcPts val="600"/>
                        </a:spcBef>
                        <a:spcAft>
                          <a:spcPts val="900"/>
                        </a:spcAft>
                      </a:pPr>
                      <a:r>
                        <a:rPr lang="fr-FR" sz="1000" dirty="0">
                          <a:effectLst/>
                        </a:rPr>
                        <a:t>2,66%</a:t>
                      </a:r>
                      <a:endParaRPr lang="fr-FR" sz="105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30983174"/>
                  </a:ext>
                </a:extLst>
              </a:tr>
            </a:tbl>
          </a:graphicData>
        </a:graphic>
      </p:graphicFrame>
      <p:graphicFrame>
        <p:nvGraphicFramePr>
          <p:cNvPr id="7" name="Tableau 6">
            <a:extLst>
              <a:ext uri="{FF2B5EF4-FFF2-40B4-BE49-F238E27FC236}">
                <a16:creationId xmlns:a16="http://schemas.microsoft.com/office/drawing/2014/main" id="{4C018039-890D-4F08-BED6-FF57E4AF3D8C}"/>
              </a:ext>
            </a:extLst>
          </p:cNvPr>
          <p:cNvGraphicFramePr>
            <a:graphicFrameLocks noGrp="1"/>
          </p:cNvGraphicFramePr>
          <p:nvPr>
            <p:extLst>
              <p:ext uri="{D42A27DB-BD31-4B8C-83A1-F6EECF244321}">
                <p14:modId xmlns:p14="http://schemas.microsoft.com/office/powerpoint/2010/main" val="3050932430"/>
              </p:ext>
            </p:extLst>
          </p:nvPr>
        </p:nvGraphicFramePr>
        <p:xfrm>
          <a:off x="776325" y="3508362"/>
          <a:ext cx="5322001" cy="1241742"/>
        </p:xfrm>
        <a:graphic>
          <a:graphicData uri="http://schemas.openxmlformats.org/drawingml/2006/table">
            <a:tbl>
              <a:tblPr firstRow="1" firstCol="1" bandRow="1">
                <a:tableStyleId>{21E4AEA4-8DFA-4A89-87EB-49C32662AFE0}</a:tableStyleId>
              </a:tblPr>
              <a:tblGrid>
                <a:gridCol w="3246985">
                  <a:extLst>
                    <a:ext uri="{9D8B030D-6E8A-4147-A177-3AD203B41FA5}">
                      <a16:colId xmlns:a16="http://schemas.microsoft.com/office/drawing/2014/main" val="2315498892"/>
                    </a:ext>
                  </a:extLst>
                </a:gridCol>
                <a:gridCol w="1067135">
                  <a:extLst>
                    <a:ext uri="{9D8B030D-6E8A-4147-A177-3AD203B41FA5}">
                      <a16:colId xmlns:a16="http://schemas.microsoft.com/office/drawing/2014/main" val="2442304244"/>
                    </a:ext>
                  </a:extLst>
                </a:gridCol>
                <a:gridCol w="1007881">
                  <a:extLst>
                    <a:ext uri="{9D8B030D-6E8A-4147-A177-3AD203B41FA5}">
                      <a16:colId xmlns:a16="http://schemas.microsoft.com/office/drawing/2014/main" val="880442459"/>
                    </a:ext>
                  </a:extLst>
                </a:gridCol>
              </a:tblGrid>
              <a:tr h="413914">
                <a:tc>
                  <a:txBody>
                    <a:bodyPr/>
                    <a:lstStyle/>
                    <a:p>
                      <a:pPr marL="228600" indent="-228600" algn="l">
                        <a:lnSpc>
                          <a:spcPts val="1300"/>
                        </a:lnSpc>
                        <a:spcBef>
                          <a:spcPts val="600"/>
                        </a:spcBef>
                        <a:spcAft>
                          <a:spcPts val="900"/>
                        </a:spcAft>
                      </a:pPr>
                      <a:r>
                        <a:rPr lang="fr-FR" sz="1400" dirty="0">
                          <a:effectLst/>
                        </a:rPr>
                        <a:t>Spectacles de revues</a:t>
                      </a:r>
                      <a:endParaRPr lang="fr-FR" sz="16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tc>
                  <a:txBody>
                    <a:bodyPr/>
                    <a:lstStyle/>
                    <a:p>
                      <a:pPr marL="228600" indent="-228600" algn="ctr">
                        <a:lnSpc>
                          <a:spcPts val="1300"/>
                        </a:lnSpc>
                        <a:spcBef>
                          <a:spcPts val="600"/>
                        </a:spcBef>
                        <a:spcAft>
                          <a:spcPts val="900"/>
                        </a:spcAft>
                      </a:pPr>
                      <a:r>
                        <a:rPr lang="fr-FR" sz="1000">
                          <a:effectLst/>
                        </a:rPr>
                        <a:t>Tarif général</a:t>
                      </a:r>
                      <a:endParaRPr lang="fr-FR" sz="105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tc>
                  <a:txBody>
                    <a:bodyPr/>
                    <a:lstStyle/>
                    <a:p>
                      <a:pPr marL="228600" indent="-228600" algn="ctr">
                        <a:lnSpc>
                          <a:spcPts val="1300"/>
                        </a:lnSpc>
                        <a:spcBef>
                          <a:spcPts val="600"/>
                        </a:spcBef>
                        <a:spcAft>
                          <a:spcPts val="900"/>
                        </a:spcAft>
                      </a:pPr>
                      <a:r>
                        <a:rPr lang="fr-FR" sz="1000">
                          <a:effectLst/>
                        </a:rPr>
                        <a:t>Tarif réduit</a:t>
                      </a:r>
                      <a:endParaRPr lang="fr-FR" sz="105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6113032"/>
                  </a:ext>
                </a:extLst>
              </a:tr>
              <a:tr h="413914">
                <a:tc>
                  <a:txBody>
                    <a:bodyPr/>
                    <a:lstStyle/>
                    <a:p>
                      <a:pPr marL="228600" indent="-228600" algn="r">
                        <a:lnSpc>
                          <a:spcPts val="1300"/>
                        </a:lnSpc>
                        <a:spcBef>
                          <a:spcPts val="600"/>
                        </a:spcBef>
                        <a:spcAft>
                          <a:spcPts val="900"/>
                        </a:spcAft>
                      </a:pPr>
                      <a:r>
                        <a:rPr lang="fr-FR" sz="1000">
                          <a:effectLst/>
                        </a:rPr>
                        <a:t>Taux applicable sur les recettes billetterie</a:t>
                      </a:r>
                      <a:endParaRPr lang="fr-FR" sz="105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tc>
                  <a:txBody>
                    <a:bodyPr/>
                    <a:lstStyle/>
                    <a:p>
                      <a:pPr marL="228600" indent="-228600" algn="ctr">
                        <a:lnSpc>
                          <a:spcPts val="1300"/>
                        </a:lnSpc>
                        <a:spcBef>
                          <a:spcPts val="600"/>
                        </a:spcBef>
                        <a:spcAft>
                          <a:spcPts val="900"/>
                        </a:spcAft>
                      </a:pPr>
                      <a:r>
                        <a:rPr lang="fr-FR" sz="1000">
                          <a:effectLst/>
                        </a:rPr>
                        <a:t>4,79%</a:t>
                      </a:r>
                      <a:endParaRPr lang="fr-FR" sz="105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tc>
                  <a:txBody>
                    <a:bodyPr/>
                    <a:lstStyle/>
                    <a:p>
                      <a:pPr marL="228600" indent="-228600" algn="ctr">
                        <a:lnSpc>
                          <a:spcPts val="1300"/>
                        </a:lnSpc>
                        <a:spcBef>
                          <a:spcPts val="600"/>
                        </a:spcBef>
                        <a:spcAft>
                          <a:spcPts val="900"/>
                        </a:spcAft>
                      </a:pPr>
                      <a:r>
                        <a:rPr lang="fr-FR" sz="1000">
                          <a:effectLst/>
                        </a:rPr>
                        <a:t>3,83%</a:t>
                      </a:r>
                      <a:endParaRPr lang="fr-FR" sz="105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26400400"/>
                  </a:ext>
                </a:extLst>
              </a:tr>
              <a:tr h="413914">
                <a:tc>
                  <a:txBody>
                    <a:bodyPr/>
                    <a:lstStyle/>
                    <a:p>
                      <a:pPr marL="228600" indent="-228600" algn="r">
                        <a:lnSpc>
                          <a:spcPts val="1300"/>
                        </a:lnSpc>
                        <a:spcBef>
                          <a:spcPts val="600"/>
                        </a:spcBef>
                        <a:spcAft>
                          <a:spcPts val="900"/>
                        </a:spcAft>
                      </a:pPr>
                      <a:r>
                        <a:rPr lang="fr-FR" sz="1000" dirty="0">
                          <a:effectLst/>
                        </a:rPr>
                        <a:t>Taux applicable sur les recettes annexes</a:t>
                      </a:r>
                      <a:endParaRPr lang="fr-FR" sz="105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tc>
                  <a:txBody>
                    <a:bodyPr/>
                    <a:lstStyle/>
                    <a:p>
                      <a:pPr marL="228600" indent="-228600" algn="ctr">
                        <a:lnSpc>
                          <a:spcPts val="1300"/>
                        </a:lnSpc>
                        <a:spcBef>
                          <a:spcPts val="600"/>
                        </a:spcBef>
                        <a:spcAft>
                          <a:spcPts val="900"/>
                        </a:spcAft>
                      </a:pPr>
                      <a:r>
                        <a:rPr lang="fr-FR" sz="1000">
                          <a:effectLst/>
                        </a:rPr>
                        <a:t>2,07%</a:t>
                      </a:r>
                      <a:endParaRPr lang="fr-FR" sz="105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tc>
                  <a:txBody>
                    <a:bodyPr/>
                    <a:lstStyle/>
                    <a:p>
                      <a:pPr marL="228600" indent="-228600" algn="ctr">
                        <a:lnSpc>
                          <a:spcPts val="1300"/>
                        </a:lnSpc>
                        <a:spcBef>
                          <a:spcPts val="600"/>
                        </a:spcBef>
                        <a:spcAft>
                          <a:spcPts val="900"/>
                        </a:spcAft>
                      </a:pPr>
                      <a:r>
                        <a:rPr lang="fr-FR" sz="1000" dirty="0">
                          <a:effectLst/>
                        </a:rPr>
                        <a:t>1,66%</a:t>
                      </a:r>
                      <a:endParaRPr lang="fr-FR" sz="105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25450343"/>
                  </a:ext>
                </a:extLst>
              </a:tr>
            </a:tbl>
          </a:graphicData>
        </a:graphic>
      </p:graphicFrame>
      <p:graphicFrame>
        <p:nvGraphicFramePr>
          <p:cNvPr id="8" name="Tableau 7">
            <a:extLst>
              <a:ext uri="{FF2B5EF4-FFF2-40B4-BE49-F238E27FC236}">
                <a16:creationId xmlns:a16="http://schemas.microsoft.com/office/drawing/2014/main" id="{2E98E7DF-094E-4183-BD60-2376FE0ECC8A}"/>
              </a:ext>
            </a:extLst>
          </p:cNvPr>
          <p:cNvGraphicFramePr>
            <a:graphicFrameLocks noGrp="1"/>
          </p:cNvGraphicFramePr>
          <p:nvPr>
            <p:extLst>
              <p:ext uri="{D42A27DB-BD31-4B8C-83A1-F6EECF244321}">
                <p14:modId xmlns:p14="http://schemas.microsoft.com/office/powerpoint/2010/main" val="921003402"/>
              </p:ext>
            </p:extLst>
          </p:nvPr>
        </p:nvGraphicFramePr>
        <p:xfrm>
          <a:off x="776326" y="4777825"/>
          <a:ext cx="5322001" cy="895834"/>
        </p:xfrm>
        <a:graphic>
          <a:graphicData uri="http://schemas.openxmlformats.org/drawingml/2006/table">
            <a:tbl>
              <a:tblPr firstRow="1" firstCol="1" bandRow="1"/>
              <a:tblGrid>
                <a:gridCol w="3213000">
                  <a:extLst>
                    <a:ext uri="{9D8B030D-6E8A-4147-A177-3AD203B41FA5}">
                      <a16:colId xmlns:a16="http://schemas.microsoft.com/office/drawing/2014/main" val="3014372575"/>
                    </a:ext>
                  </a:extLst>
                </a:gridCol>
                <a:gridCol w="1106549">
                  <a:extLst>
                    <a:ext uri="{9D8B030D-6E8A-4147-A177-3AD203B41FA5}">
                      <a16:colId xmlns:a16="http://schemas.microsoft.com/office/drawing/2014/main" val="1642923940"/>
                    </a:ext>
                  </a:extLst>
                </a:gridCol>
                <a:gridCol w="1002452">
                  <a:extLst>
                    <a:ext uri="{9D8B030D-6E8A-4147-A177-3AD203B41FA5}">
                      <a16:colId xmlns:a16="http://schemas.microsoft.com/office/drawing/2014/main" val="364398978"/>
                    </a:ext>
                  </a:extLst>
                </a:gridCol>
              </a:tblGrid>
              <a:tr h="447917">
                <a:tc>
                  <a:txBody>
                    <a:bodyPr/>
                    <a:lstStyle/>
                    <a:p>
                      <a:pPr marL="228600" indent="-228600" algn="ctr">
                        <a:lnSpc>
                          <a:spcPts val="1300"/>
                        </a:lnSpc>
                        <a:spcBef>
                          <a:spcPts val="600"/>
                        </a:spcBef>
                        <a:spcAft>
                          <a:spcPts val="900"/>
                        </a:spcAft>
                      </a:pPr>
                      <a:r>
                        <a:rPr lang="fr-FR" sz="1000" b="1" dirty="0">
                          <a:solidFill>
                            <a:srgbClr val="FFFFFF"/>
                          </a:solidFill>
                          <a:effectLst/>
                          <a:latin typeface="Arial" panose="020B0604020202020204" pitchFamily="34" charset="0"/>
                          <a:ea typeface="Arial" panose="020B0604020202020204" pitchFamily="34" charset="0"/>
                          <a:cs typeface="Arial" panose="020B0604020202020204" pitchFamily="34" charset="0"/>
                        </a:rPr>
                        <a:t>.</a:t>
                      </a:r>
                      <a:endParaRPr lang="fr-FR" sz="105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FFFFF"/>
                    </a:solidFill>
                  </a:tcPr>
                </a:tc>
                <a:tc>
                  <a:txBody>
                    <a:bodyPr/>
                    <a:lstStyle/>
                    <a:p>
                      <a:pPr marL="228600" indent="-228600" algn="ctr">
                        <a:lnSpc>
                          <a:spcPts val="1300"/>
                        </a:lnSpc>
                        <a:spcBef>
                          <a:spcPts val="600"/>
                        </a:spcBef>
                        <a:spcAft>
                          <a:spcPts val="900"/>
                        </a:spcAft>
                      </a:pPr>
                      <a:r>
                        <a:rPr lang="fr-FR" sz="1000" b="1">
                          <a:solidFill>
                            <a:srgbClr val="000000"/>
                          </a:solidFill>
                          <a:effectLst/>
                          <a:latin typeface="Arial" panose="020B0604020202020204" pitchFamily="34" charset="0"/>
                          <a:ea typeface="Arial" panose="020B0604020202020204" pitchFamily="34" charset="0"/>
                          <a:cs typeface="Arial" panose="020B0604020202020204" pitchFamily="34" charset="0"/>
                        </a:rPr>
                        <a:t>Tarif général</a:t>
                      </a:r>
                      <a:endParaRPr lang="fr-FR" sz="105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C89B9"/>
                    </a:solidFill>
                  </a:tcPr>
                </a:tc>
                <a:tc>
                  <a:txBody>
                    <a:bodyPr/>
                    <a:lstStyle/>
                    <a:p>
                      <a:pPr marL="228600" indent="-228600" algn="ctr">
                        <a:lnSpc>
                          <a:spcPts val="1300"/>
                        </a:lnSpc>
                        <a:spcBef>
                          <a:spcPts val="600"/>
                        </a:spcBef>
                        <a:spcAft>
                          <a:spcPts val="900"/>
                        </a:spcAft>
                      </a:pPr>
                      <a:r>
                        <a:rPr lang="fr-FR" sz="1000" b="1" dirty="0">
                          <a:solidFill>
                            <a:srgbClr val="000000"/>
                          </a:solidFill>
                          <a:effectLst/>
                          <a:latin typeface="Arial" panose="020B0604020202020204" pitchFamily="34" charset="0"/>
                          <a:ea typeface="Arial" panose="020B0604020202020204" pitchFamily="34" charset="0"/>
                          <a:cs typeface="Arial" panose="020B0604020202020204" pitchFamily="34" charset="0"/>
                        </a:rPr>
                        <a:t>Tarif réduit</a:t>
                      </a:r>
                      <a:endParaRPr lang="fr-FR" sz="105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C89B9"/>
                    </a:solidFill>
                  </a:tcPr>
                </a:tc>
                <a:extLst>
                  <a:ext uri="{0D108BD9-81ED-4DB2-BD59-A6C34878D82A}">
                    <a16:rowId xmlns:a16="http://schemas.microsoft.com/office/drawing/2014/main" val="981916489"/>
                  </a:ext>
                </a:extLst>
              </a:tr>
              <a:tr h="447917">
                <a:tc>
                  <a:txBody>
                    <a:bodyPr/>
                    <a:lstStyle/>
                    <a:p>
                      <a:pPr marL="228600" indent="-228600" algn="r">
                        <a:lnSpc>
                          <a:spcPts val="1300"/>
                        </a:lnSpc>
                        <a:spcBef>
                          <a:spcPts val="600"/>
                        </a:spcBef>
                        <a:spcAft>
                          <a:spcPts val="0"/>
                        </a:spcAft>
                      </a:pPr>
                      <a:r>
                        <a:rPr lang="fr-FR" sz="1000" dirty="0">
                          <a:solidFill>
                            <a:srgbClr val="000000"/>
                          </a:solidFill>
                          <a:effectLst/>
                          <a:latin typeface="Arial" panose="020B0604020202020204" pitchFamily="34" charset="0"/>
                          <a:ea typeface="Arial" panose="020B0604020202020204" pitchFamily="34" charset="0"/>
                          <a:cs typeface="Arial" panose="020B0604020202020204" pitchFamily="34" charset="0"/>
                        </a:rPr>
                        <a:t>Minimum forfaitaire par représentation</a:t>
                      </a:r>
                      <a:endParaRPr lang="fr-FR" sz="1050" dirty="0">
                        <a:effectLst/>
                        <a:latin typeface="Arial" panose="020B0604020202020204" pitchFamily="34" charset="0"/>
                        <a:ea typeface="Arial" panose="020B0604020202020204" pitchFamily="34" charset="0"/>
                        <a:cs typeface="Times New Roman" panose="02020603050405020304" pitchFamily="18" charset="0"/>
                      </a:endParaRPr>
                    </a:p>
                    <a:p>
                      <a:pPr marL="228600" indent="-228600" algn="r">
                        <a:lnSpc>
                          <a:spcPts val="1300"/>
                        </a:lnSpc>
                        <a:spcBef>
                          <a:spcPts val="600"/>
                        </a:spcBef>
                        <a:spcAft>
                          <a:spcPts val="0"/>
                        </a:spcAft>
                      </a:pPr>
                      <a:r>
                        <a:rPr lang="fr-FR" sz="1000" dirty="0">
                          <a:solidFill>
                            <a:srgbClr val="000000"/>
                          </a:solidFill>
                          <a:effectLst/>
                          <a:latin typeface="Arial" panose="020B0604020202020204" pitchFamily="34" charset="0"/>
                          <a:ea typeface="Arial" panose="020B0604020202020204" pitchFamily="34" charset="0"/>
                          <a:cs typeface="Arial" panose="020B0604020202020204" pitchFamily="34" charset="0"/>
                        </a:rPr>
                        <a:t>EN EUROS HT </a:t>
                      </a:r>
                      <a:endParaRPr lang="fr-FR" sz="105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3D3D4"/>
                    </a:solidFill>
                  </a:tcPr>
                </a:tc>
                <a:tc>
                  <a:txBody>
                    <a:bodyPr/>
                    <a:lstStyle/>
                    <a:p>
                      <a:pPr marL="228600" indent="-228600" algn="ctr">
                        <a:lnSpc>
                          <a:spcPts val="1300"/>
                        </a:lnSpc>
                        <a:spcBef>
                          <a:spcPts val="600"/>
                        </a:spcBef>
                        <a:spcAft>
                          <a:spcPts val="900"/>
                        </a:spcAft>
                      </a:pPr>
                      <a:r>
                        <a:rPr lang="fr-FR" sz="1000">
                          <a:solidFill>
                            <a:srgbClr val="000000"/>
                          </a:solidFill>
                          <a:effectLst/>
                          <a:latin typeface="Arial" panose="020B0604020202020204" pitchFamily="34" charset="0"/>
                          <a:ea typeface="Arial" panose="020B0604020202020204" pitchFamily="34" charset="0"/>
                          <a:cs typeface="Arial" panose="020B0604020202020204" pitchFamily="34" charset="0"/>
                        </a:rPr>
                        <a:t>56,82</a:t>
                      </a:r>
                      <a:endParaRPr lang="fr-FR" sz="105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3D3D4"/>
                    </a:solidFill>
                  </a:tcPr>
                </a:tc>
                <a:tc>
                  <a:txBody>
                    <a:bodyPr/>
                    <a:lstStyle/>
                    <a:p>
                      <a:pPr marL="228600" indent="-228600" algn="ctr">
                        <a:lnSpc>
                          <a:spcPts val="1300"/>
                        </a:lnSpc>
                        <a:spcBef>
                          <a:spcPts val="600"/>
                        </a:spcBef>
                        <a:spcAft>
                          <a:spcPts val="900"/>
                        </a:spcAft>
                      </a:pPr>
                      <a:r>
                        <a:rPr lang="fr-FR" sz="1000" dirty="0">
                          <a:solidFill>
                            <a:srgbClr val="000000"/>
                          </a:solidFill>
                          <a:effectLst/>
                          <a:latin typeface="Arial" panose="020B0604020202020204" pitchFamily="34" charset="0"/>
                          <a:ea typeface="Arial" panose="020B0604020202020204" pitchFamily="34" charset="0"/>
                          <a:cs typeface="Arial" panose="020B0604020202020204" pitchFamily="34" charset="0"/>
                        </a:rPr>
                        <a:t>45,46</a:t>
                      </a:r>
                      <a:endParaRPr lang="fr-FR" sz="105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3D3D4"/>
                    </a:solidFill>
                  </a:tcPr>
                </a:tc>
                <a:extLst>
                  <a:ext uri="{0D108BD9-81ED-4DB2-BD59-A6C34878D82A}">
                    <a16:rowId xmlns:a16="http://schemas.microsoft.com/office/drawing/2014/main" val="3260922269"/>
                  </a:ext>
                </a:extLst>
              </a:tr>
            </a:tbl>
          </a:graphicData>
        </a:graphic>
      </p:graphicFrame>
      <p:sp>
        <p:nvSpPr>
          <p:cNvPr id="9" name="Rectangle 1">
            <a:extLst>
              <a:ext uri="{FF2B5EF4-FFF2-40B4-BE49-F238E27FC236}">
                <a16:creationId xmlns:a16="http://schemas.microsoft.com/office/drawing/2014/main" id="{266C83F9-6EE1-4E72-A23B-D07A05E1640F}"/>
              </a:ext>
            </a:extLst>
          </p:cNvPr>
          <p:cNvSpPr>
            <a:spLocks noChangeArrowheads="1"/>
          </p:cNvSpPr>
          <p:nvPr/>
        </p:nvSpPr>
        <p:spPr bwMode="auto">
          <a:xfrm>
            <a:off x="776325" y="4737876"/>
            <a:ext cx="149592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tabLst/>
            </a:pPr>
            <a:r>
              <a:rPr kumimoji="0" lang="fr-FR" altLang="fr-FR" sz="1000" b="1"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Times New Roman" panose="02020603050405020304" pitchFamily="18" charset="0"/>
              </a:rPr>
              <a:t>Minimum forfaitaire :</a:t>
            </a:r>
            <a:endParaRPr kumimoji="0" lang="fr-FR" altLang="fr-FR"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15" name="Rectangle 1">
            <a:extLst>
              <a:ext uri="{FF2B5EF4-FFF2-40B4-BE49-F238E27FC236}">
                <a16:creationId xmlns:a16="http://schemas.microsoft.com/office/drawing/2014/main" id="{23601F75-05B9-4A77-90B6-D9D70DC7D3D8}"/>
              </a:ext>
            </a:extLst>
          </p:cNvPr>
          <p:cNvSpPr>
            <a:spLocks noChangeArrowheads="1"/>
          </p:cNvSpPr>
          <p:nvPr/>
        </p:nvSpPr>
        <p:spPr bwMode="auto">
          <a:xfrm>
            <a:off x="773997" y="2244047"/>
            <a:ext cx="56137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tabLst/>
            </a:pPr>
            <a:r>
              <a:rPr lang="fr-FR" altLang="fr-FR" sz="1000" b="1" dirty="0">
                <a:ea typeface="Arial" panose="020B0604020202020204" pitchFamily="34" charset="0"/>
                <a:cs typeface="Times New Roman" panose="02020603050405020304" pitchFamily="18" charset="0"/>
              </a:rPr>
              <a:t>Taux </a:t>
            </a:r>
            <a:r>
              <a:rPr kumimoji="0" lang="fr-FR" altLang="fr-FR" sz="1000" b="1"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Times New Roman" panose="02020603050405020304" pitchFamily="18" charset="0"/>
              </a:rPr>
              <a:t>:</a:t>
            </a:r>
            <a:endParaRPr kumimoji="0" lang="fr-FR" altLang="fr-FR"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10" name="ZoneTexte 9">
            <a:extLst>
              <a:ext uri="{FF2B5EF4-FFF2-40B4-BE49-F238E27FC236}">
                <a16:creationId xmlns:a16="http://schemas.microsoft.com/office/drawing/2014/main" id="{1AA05BD1-E3EE-46FD-BCD6-7F14BB272D1A}"/>
              </a:ext>
            </a:extLst>
          </p:cNvPr>
          <p:cNvSpPr txBox="1"/>
          <p:nvPr/>
        </p:nvSpPr>
        <p:spPr>
          <a:xfrm>
            <a:off x="778655" y="5784461"/>
            <a:ext cx="5319672" cy="30777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fr-FR" sz="1400" dirty="0"/>
              <a:t>NB: 6,13% = 8,8% - 20% médiation -13% service</a:t>
            </a:r>
          </a:p>
        </p:txBody>
      </p:sp>
    </p:spTree>
    <p:extLst>
      <p:ext uri="{BB962C8B-B14F-4D97-AF65-F5344CB8AC3E}">
        <p14:creationId xmlns:p14="http://schemas.microsoft.com/office/powerpoint/2010/main" val="3405081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1310EC-FEC8-3449-9F4C-478581923F89}"/>
              </a:ext>
            </a:extLst>
          </p:cNvPr>
          <p:cNvSpPr>
            <a:spLocks noGrp="1"/>
          </p:cNvSpPr>
          <p:nvPr>
            <p:ph type="ctrTitle"/>
          </p:nvPr>
        </p:nvSpPr>
        <p:spPr>
          <a:xfrm>
            <a:off x="6539345" y="2933782"/>
            <a:ext cx="4710546" cy="418576"/>
          </a:xfrm>
        </p:spPr>
        <p:txBody>
          <a:bodyPr/>
          <a:lstStyle/>
          <a:p>
            <a:r>
              <a:rPr lang="fr-FR" sz="3200" dirty="0"/>
              <a:t>EXEMPLES</a:t>
            </a:r>
          </a:p>
        </p:txBody>
      </p:sp>
      <p:sp>
        <p:nvSpPr>
          <p:cNvPr id="3" name="Espace réservé du texte 2">
            <a:extLst>
              <a:ext uri="{FF2B5EF4-FFF2-40B4-BE49-F238E27FC236}">
                <a16:creationId xmlns:a16="http://schemas.microsoft.com/office/drawing/2014/main" id="{F08C60E7-51C5-1141-BA4E-4CF6570013CC}"/>
              </a:ext>
            </a:extLst>
          </p:cNvPr>
          <p:cNvSpPr>
            <a:spLocks noGrp="1"/>
          </p:cNvSpPr>
          <p:nvPr>
            <p:ph type="body" sz="quarter" idx="10"/>
          </p:nvPr>
        </p:nvSpPr>
        <p:spPr/>
        <p:txBody>
          <a:bodyPr/>
          <a:lstStyle/>
          <a:p>
            <a:r>
              <a:rPr lang="fr-FR" dirty="0"/>
              <a:t>03</a:t>
            </a:r>
          </a:p>
        </p:txBody>
      </p:sp>
    </p:spTree>
    <p:extLst>
      <p:ext uri="{BB962C8B-B14F-4D97-AF65-F5344CB8AC3E}">
        <p14:creationId xmlns:p14="http://schemas.microsoft.com/office/powerpoint/2010/main" val="38923024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B47580-0BE3-4D06-9100-4AA71DD4FCD2}"/>
              </a:ext>
            </a:extLst>
          </p:cNvPr>
          <p:cNvSpPr>
            <a:spLocks noGrp="1"/>
          </p:cNvSpPr>
          <p:nvPr>
            <p:ph type="title"/>
          </p:nvPr>
        </p:nvSpPr>
        <p:spPr/>
        <p:txBody>
          <a:bodyPr/>
          <a:lstStyle/>
          <a:p>
            <a:r>
              <a:rPr lang="fr-FR" dirty="0"/>
              <a:t>Établissement dansant // CA 650 K€</a:t>
            </a:r>
          </a:p>
        </p:txBody>
      </p:sp>
      <p:sp>
        <p:nvSpPr>
          <p:cNvPr id="6" name="Espace réservé du contenu 5">
            <a:extLst>
              <a:ext uri="{FF2B5EF4-FFF2-40B4-BE49-F238E27FC236}">
                <a16:creationId xmlns:a16="http://schemas.microsoft.com/office/drawing/2014/main" id="{8607FD89-5298-4F52-8A47-99F6EB7376F2}"/>
              </a:ext>
            </a:extLst>
          </p:cNvPr>
          <p:cNvSpPr>
            <a:spLocks noGrp="1"/>
          </p:cNvSpPr>
          <p:nvPr>
            <p:ph idx="1"/>
          </p:nvPr>
        </p:nvSpPr>
        <p:spPr/>
        <p:txBody>
          <a:bodyPr/>
          <a:lstStyle/>
          <a:p>
            <a:r>
              <a:rPr lang="fr-FR" sz="2400" dirty="0"/>
              <a:t>Accord 2015</a:t>
            </a:r>
          </a:p>
          <a:p>
            <a:pPr marL="342900" indent="-342900">
              <a:buFont typeface="Arial" panose="020B0604020202020204" pitchFamily="34" charset="0"/>
              <a:buChar char="•"/>
            </a:pPr>
            <a:r>
              <a:rPr lang="fr-FR" sz="1800" b="0" dirty="0">
                <a:solidFill>
                  <a:schemeClr val="tx1"/>
                </a:solidFill>
              </a:rPr>
              <a:t>Application de la tarification mixte: </a:t>
            </a:r>
          </a:p>
          <a:p>
            <a:pPr marL="342900" indent="-342900">
              <a:buFont typeface="Arial" panose="020B0604020202020204" pitchFamily="34" charset="0"/>
              <a:buChar char="•"/>
            </a:pPr>
            <a:r>
              <a:rPr lang="fr-FR" sz="1800" b="0" dirty="0">
                <a:solidFill>
                  <a:schemeClr val="tx1"/>
                </a:solidFill>
              </a:rPr>
              <a:t>13 500 + 2,65%x150 000 = </a:t>
            </a:r>
            <a:r>
              <a:rPr lang="fr-FR" sz="1800" b="0" dirty="0">
                <a:solidFill>
                  <a:schemeClr val="tx1"/>
                </a:solidFill>
                <a:highlight>
                  <a:srgbClr val="FFFF00"/>
                </a:highlight>
              </a:rPr>
              <a:t>17 475 €</a:t>
            </a:r>
          </a:p>
          <a:p>
            <a:pPr marL="342900" indent="-342900">
              <a:buFont typeface="Arial" panose="020B0604020202020204" pitchFamily="34" charset="0"/>
              <a:buChar char="•"/>
            </a:pPr>
            <a:r>
              <a:rPr lang="fr-FR" sz="1800" b="0" dirty="0">
                <a:solidFill>
                  <a:schemeClr val="tx1"/>
                </a:solidFill>
                <a:highlight>
                  <a:srgbClr val="F49401"/>
                </a:highlight>
              </a:rPr>
              <a:t>Non adhérent (+15%) = 20 096,25 €</a:t>
            </a:r>
          </a:p>
        </p:txBody>
      </p:sp>
      <p:sp>
        <p:nvSpPr>
          <p:cNvPr id="4" name="Espace réservé du pied de page 3">
            <a:extLst>
              <a:ext uri="{FF2B5EF4-FFF2-40B4-BE49-F238E27FC236}">
                <a16:creationId xmlns:a16="http://schemas.microsoft.com/office/drawing/2014/main" id="{C1A9A337-F963-4DCE-AD9A-22019963A373}"/>
              </a:ext>
            </a:extLst>
          </p:cNvPr>
          <p:cNvSpPr>
            <a:spLocks noGrp="1"/>
          </p:cNvSpPr>
          <p:nvPr>
            <p:ph type="ftr" sz="quarter" idx="11"/>
          </p:nvPr>
        </p:nvSpPr>
        <p:spPr/>
        <p:txBody>
          <a:bodyPr/>
          <a:lstStyle/>
          <a:p>
            <a:r>
              <a:rPr lang="fr-FR"/>
              <a:t>Direction du Réseau - Réforme CHRD 2022</a:t>
            </a:r>
          </a:p>
        </p:txBody>
      </p:sp>
      <p:sp>
        <p:nvSpPr>
          <p:cNvPr id="5" name="Espace réservé du numéro de diapositive 4">
            <a:extLst>
              <a:ext uri="{FF2B5EF4-FFF2-40B4-BE49-F238E27FC236}">
                <a16:creationId xmlns:a16="http://schemas.microsoft.com/office/drawing/2014/main" id="{E91D8B4F-E565-43C8-9246-5ED445C9C01E}"/>
              </a:ext>
            </a:extLst>
          </p:cNvPr>
          <p:cNvSpPr>
            <a:spLocks noGrp="1"/>
          </p:cNvSpPr>
          <p:nvPr>
            <p:ph type="sldNum" sz="quarter" idx="12"/>
          </p:nvPr>
        </p:nvSpPr>
        <p:spPr/>
        <p:txBody>
          <a:bodyPr/>
          <a:lstStyle/>
          <a:p>
            <a:fld id="{746EC8D2-98DA-6647-9D70-EF804C5DC6D9}" type="slidenum">
              <a:rPr lang="fr-FR" smtClean="0"/>
              <a:t>14</a:t>
            </a:fld>
            <a:endParaRPr lang="fr-FR"/>
          </a:p>
        </p:txBody>
      </p:sp>
      <p:sp>
        <p:nvSpPr>
          <p:cNvPr id="7" name="Espace réservé du contenu 6">
            <a:extLst>
              <a:ext uri="{FF2B5EF4-FFF2-40B4-BE49-F238E27FC236}">
                <a16:creationId xmlns:a16="http://schemas.microsoft.com/office/drawing/2014/main" id="{BE020D7A-3FEA-405F-B5E3-9C08A8B754BB}"/>
              </a:ext>
            </a:extLst>
          </p:cNvPr>
          <p:cNvSpPr>
            <a:spLocks noGrp="1"/>
          </p:cNvSpPr>
          <p:nvPr>
            <p:ph idx="13"/>
          </p:nvPr>
        </p:nvSpPr>
        <p:spPr/>
        <p:txBody>
          <a:bodyPr/>
          <a:lstStyle/>
          <a:p>
            <a:r>
              <a:rPr lang="fr-FR" sz="2400" dirty="0"/>
              <a:t>Accord 2022</a:t>
            </a:r>
          </a:p>
          <a:p>
            <a:pPr marL="342900" indent="-342900">
              <a:buFont typeface="Arial" panose="020B0604020202020204" pitchFamily="34" charset="0"/>
              <a:buChar char="•"/>
            </a:pPr>
            <a:r>
              <a:rPr lang="fr-FR" sz="1800" b="0" dirty="0">
                <a:solidFill>
                  <a:schemeClr val="tx1"/>
                </a:solidFill>
              </a:rPr>
              <a:t>Application du forfait tranche 13 :</a:t>
            </a:r>
          </a:p>
          <a:p>
            <a:pPr marL="342900" indent="-342900">
              <a:buFont typeface="Arial" panose="020B0604020202020204" pitchFamily="34" charset="0"/>
              <a:buChar char="•"/>
            </a:pPr>
            <a:r>
              <a:rPr lang="fr-FR" sz="1800" b="0" dirty="0">
                <a:solidFill>
                  <a:schemeClr val="tx1"/>
                </a:solidFill>
                <a:highlight>
                  <a:srgbClr val="F49401"/>
                </a:highlight>
              </a:rPr>
              <a:t>Tarif réduit</a:t>
            </a:r>
            <a:r>
              <a:rPr lang="fr-FR" sz="1800" b="0" dirty="0">
                <a:solidFill>
                  <a:schemeClr val="tx1"/>
                </a:solidFill>
              </a:rPr>
              <a:t>: 11 957,54 € par exercice social,</a:t>
            </a:r>
          </a:p>
          <a:p>
            <a:pPr marL="342900" indent="-342900">
              <a:buFont typeface="Arial" panose="020B0604020202020204" pitchFamily="34" charset="0"/>
              <a:buChar char="•"/>
            </a:pPr>
            <a:r>
              <a:rPr lang="fr-FR" sz="1800" b="0" dirty="0">
                <a:solidFill>
                  <a:schemeClr val="tx1"/>
                </a:solidFill>
              </a:rPr>
              <a:t>Majoration pleine: +99% = </a:t>
            </a:r>
            <a:r>
              <a:rPr lang="fr-FR" sz="1800" b="0" dirty="0">
                <a:solidFill>
                  <a:schemeClr val="tx1"/>
                </a:solidFill>
                <a:highlight>
                  <a:srgbClr val="F49401"/>
                </a:highlight>
              </a:rPr>
              <a:t>23 795,50 €</a:t>
            </a:r>
          </a:p>
          <a:p>
            <a:pPr marL="342900" indent="-342900">
              <a:buFont typeface="Arial" panose="020B0604020202020204" pitchFamily="34" charset="0"/>
              <a:buChar char="•"/>
            </a:pPr>
            <a:r>
              <a:rPr lang="fr-FR" sz="1800" dirty="0">
                <a:solidFill>
                  <a:schemeClr val="tx1"/>
                </a:solidFill>
              </a:rPr>
              <a:t>Réduction </a:t>
            </a:r>
            <a:r>
              <a:rPr lang="fr-FR" sz="1800" dirty="0">
                <a:solidFill>
                  <a:schemeClr val="tx1"/>
                </a:solidFill>
                <a:highlight>
                  <a:srgbClr val="FFFF00"/>
                </a:highlight>
              </a:rPr>
              <a:t>adhérent</a:t>
            </a:r>
            <a:r>
              <a:rPr lang="fr-FR" sz="1800" dirty="0">
                <a:solidFill>
                  <a:schemeClr val="tx1"/>
                </a:solidFill>
              </a:rPr>
              <a:t> -28% = </a:t>
            </a:r>
            <a:r>
              <a:rPr lang="fr-FR" sz="1800" dirty="0">
                <a:solidFill>
                  <a:schemeClr val="tx1"/>
                </a:solidFill>
                <a:highlight>
                  <a:srgbClr val="FFFF00"/>
                </a:highlight>
              </a:rPr>
              <a:t>17 132,76 €</a:t>
            </a:r>
          </a:p>
          <a:p>
            <a:endParaRPr lang="fr-FR" sz="2000" b="0" dirty="0">
              <a:solidFill>
                <a:schemeClr val="tx1"/>
              </a:solidFill>
            </a:endParaRPr>
          </a:p>
        </p:txBody>
      </p:sp>
      <p:sp>
        <p:nvSpPr>
          <p:cNvPr id="8" name="ZoneTexte 7">
            <a:extLst>
              <a:ext uri="{FF2B5EF4-FFF2-40B4-BE49-F238E27FC236}">
                <a16:creationId xmlns:a16="http://schemas.microsoft.com/office/drawing/2014/main" id="{9BEEAE6B-CF84-4B02-B828-5C004062D856}"/>
              </a:ext>
            </a:extLst>
          </p:cNvPr>
          <p:cNvSpPr txBox="1"/>
          <p:nvPr/>
        </p:nvSpPr>
        <p:spPr>
          <a:xfrm>
            <a:off x="719998" y="798904"/>
            <a:ext cx="11051897" cy="646331"/>
          </a:xfrm>
          <a:prstGeom prst="rect">
            <a:avLst/>
          </a:prstGeom>
          <a:noFill/>
        </p:spPr>
        <p:txBody>
          <a:bodyPr wrap="square" rtlCol="0">
            <a:spAutoFit/>
          </a:bodyPr>
          <a:lstStyle/>
          <a:p>
            <a:r>
              <a:rPr lang="fr-FR" dirty="0"/>
              <a:t>Etablissement exploitant une piste de danse à titre principal, classé ERP P, ouvert du jeudi au dimanche inclus.</a:t>
            </a:r>
          </a:p>
        </p:txBody>
      </p:sp>
      <p:cxnSp>
        <p:nvCxnSpPr>
          <p:cNvPr id="10" name="Connecteur droit avec flèche 9">
            <a:extLst>
              <a:ext uri="{FF2B5EF4-FFF2-40B4-BE49-F238E27FC236}">
                <a16:creationId xmlns:a16="http://schemas.microsoft.com/office/drawing/2014/main" id="{2ABBB01D-F3B3-43E2-B0D6-5066C650F7EA}"/>
              </a:ext>
            </a:extLst>
          </p:cNvPr>
          <p:cNvCxnSpPr>
            <a:cxnSpLocks/>
          </p:cNvCxnSpPr>
          <p:nvPr/>
        </p:nvCxnSpPr>
        <p:spPr>
          <a:xfrm>
            <a:off x="4864231" y="3233394"/>
            <a:ext cx="1758242" cy="0"/>
          </a:xfrm>
          <a:prstGeom prst="straightConnector1">
            <a:avLst/>
          </a:prstGeom>
          <a:ln w="57150">
            <a:solidFill>
              <a:srgbClr val="CC66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 name="Connecteur droit avec flèche 10">
            <a:extLst>
              <a:ext uri="{FF2B5EF4-FFF2-40B4-BE49-F238E27FC236}">
                <a16:creationId xmlns:a16="http://schemas.microsoft.com/office/drawing/2014/main" id="{BBF93BBA-81E3-4B08-9519-0468873021D7}"/>
              </a:ext>
            </a:extLst>
          </p:cNvPr>
          <p:cNvCxnSpPr>
            <a:cxnSpLocks/>
          </p:cNvCxnSpPr>
          <p:nvPr/>
        </p:nvCxnSpPr>
        <p:spPr>
          <a:xfrm>
            <a:off x="4741682" y="2790334"/>
            <a:ext cx="1816160" cy="834272"/>
          </a:xfrm>
          <a:prstGeom prst="straightConnector1">
            <a:avLst/>
          </a:prstGeom>
          <a:ln w="57150">
            <a:solidFill>
              <a:srgbClr val="FFFF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14494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B47580-0BE3-4D06-9100-4AA71DD4FCD2}"/>
              </a:ext>
            </a:extLst>
          </p:cNvPr>
          <p:cNvSpPr>
            <a:spLocks noGrp="1"/>
          </p:cNvSpPr>
          <p:nvPr>
            <p:ph type="title"/>
          </p:nvPr>
        </p:nvSpPr>
        <p:spPr/>
        <p:txBody>
          <a:bodyPr/>
          <a:lstStyle/>
          <a:p>
            <a:r>
              <a:rPr lang="fr-FR" dirty="0"/>
              <a:t>Établissement dansant // CA 2 M€</a:t>
            </a:r>
          </a:p>
        </p:txBody>
      </p:sp>
      <p:sp>
        <p:nvSpPr>
          <p:cNvPr id="6" name="Espace réservé du contenu 5">
            <a:extLst>
              <a:ext uri="{FF2B5EF4-FFF2-40B4-BE49-F238E27FC236}">
                <a16:creationId xmlns:a16="http://schemas.microsoft.com/office/drawing/2014/main" id="{8607FD89-5298-4F52-8A47-99F6EB7376F2}"/>
              </a:ext>
            </a:extLst>
          </p:cNvPr>
          <p:cNvSpPr>
            <a:spLocks noGrp="1"/>
          </p:cNvSpPr>
          <p:nvPr>
            <p:ph idx="1"/>
          </p:nvPr>
        </p:nvSpPr>
        <p:spPr/>
        <p:txBody>
          <a:bodyPr/>
          <a:lstStyle/>
          <a:p>
            <a:r>
              <a:rPr lang="fr-FR" dirty="0"/>
              <a:t>Accord 2015</a:t>
            </a:r>
          </a:p>
          <a:p>
            <a:pPr marL="342900" indent="-342900">
              <a:buFont typeface="Arial" panose="020B0604020202020204" pitchFamily="34" charset="0"/>
              <a:buChar char="•"/>
            </a:pPr>
            <a:r>
              <a:rPr lang="fr-FR" sz="2000" b="0" dirty="0">
                <a:solidFill>
                  <a:schemeClr val="tx1"/>
                </a:solidFill>
              </a:rPr>
              <a:t>Application de la tarification mixte: </a:t>
            </a:r>
          </a:p>
          <a:p>
            <a:pPr marL="342900" indent="-342900">
              <a:buFont typeface="Arial" panose="020B0604020202020204" pitchFamily="34" charset="0"/>
              <a:buChar char="•"/>
            </a:pPr>
            <a:r>
              <a:rPr lang="fr-FR" sz="2000" b="0" dirty="0">
                <a:solidFill>
                  <a:schemeClr val="tx1"/>
                </a:solidFill>
              </a:rPr>
              <a:t>13 500 + 2,65%x1 500 000 = </a:t>
            </a:r>
            <a:r>
              <a:rPr lang="fr-FR" sz="2000" b="0" dirty="0">
                <a:solidFill>
                  <a:schemeClr val="tx1"/>
                </a:solidFill>
                <a:highlight>
                  <a:srgbClr val="FFFF00"/>
                </a:highlight>
              </a:rPr>
              <a:t>53 250 €</a:t>
            </a:r>
          </a:p>
          <a:p>
            <a:pPr marL="342900" indent="-342900">
              <a:buFont typeface="Arial" panose="020B0604020202020204" pitchFamily="34" charset="0"/>
              <a:buChar char="•"/>
            </a:pPr>
            <a:r>
              <a:rPr lang="fr-FR" sz="2000" b="0" dirty="0">
                <a:solidFill>
                  <a:schemeClr val="tx1"/>
                </a:solidFill>
                <a:highlight>
                  <a:srgbClr val="F49401"/>
                </a:highlight>
              </a:rPr>
              <a:t>Non adhérent (+15%) = 61 237,50 €</a:t>
            </a:r>
          </a:p>
          <a:p>
            <a:pPr marL="342900" indent="-342900">
              <a:buFont typeface="Arial" panose="020B0604020202020204" pitchFamily="34" charset="0"/>
              <a:buChar char="•"/>
            </a:pPr>
            <a:endParaRPr lang="fr-FR" sz="2000" b="0" dirty="0">
              <a:solidFill>
                <a:schemeClr val="tx1"/>
              </a:solidFill>
            </a:endParaRPr>
          </a:p>
        </p:txBody>
      </p:sp>
      <p:sp>
        <p:nvSpPr>
          <p:cNvPr id="4" name="Espace réservé du pied de page 3">
            <a:extLst>
              <a:ext uri="{FF2B5EF4-FFF2-40B4-BE49-F238E27FC236}">
                <a16:creationId xmlns:a16="http://schemas.microsoft.com/office/drawing/2014/main" id="{C1A9A337-F963-4DCE-AD9A-22019963A373}"/>
              </a:ext>
            </a:extLst>
          </p:cNvPr>
          <p:cNvSpPr>
            <a:spLocks noGrp="1"/>
          </p:cNvSpPr>
          <p:nvPr>
            <p:ph type="ftr" sz="quarter" idx="11"/>
          </p:nvPr>
        </p:nvSpPr>
        <p:spPr/>
        <p:txBody>
          <a:bodyPr/>
          <a:lstStyle/>
          <a:p>
            <a:r>
              <a:rPr lang="fr-FR"/>
              <a:t>Direction du Réseau - Réforme CHRD 2022</a:t>
            </a:r>
          </a:p>
        </p:txBody>
      </p:sp>
      <p:sp>
        <p:nvSpPr>
          <p:cNvPr id="5" name="Espace réservé du numéro de diapositive 4">
            <a:extLst>
              <a:ext uri="{FF2B5EF4-FFF2-40B4-BE49-F238E27FC236}">
                <a16:creationId xmlns:a16="http://schemas.microsoft.com/office/drawing/2014/main" id="{E91D8B4F-E565-43C8-9246-5ED445C9C01E}"/>
              </a:ext>
            </a:extLst>
          </p:cNvPr>
          <p:cNvSpPr>
            <a:spLocks noGrp="1"/>
          </p:cNvSpPr>
          <p:nvPr>
            <p:ph type="sldNum" sz="quarter" idx="12"/>
          </p:nvPr>
        </p:nvSpPr>
        <p:spPr/>
        <p:txBody>
          <a:bodyPr/>
          <a:lstStyle/>
          <a:p>
            <a:fld id="{746EC8D2-98DA-6647-9D70-EF804C5DC6D9}" type="slidenum">
              <a:rPr lang="fr-FR" smtClean="0"/>
              <a:t>15</a:t>
            </a:fld>
            <a:endParaRPr lang="fr-FR"/>
          </a:p>
        </p:txBody>
      </p:sp>
      <p:sp>
        <p:nvSpPr>
          <p:cNvPr id="7" name="Espace réservé du contenu 6">
            <a:extLst>
              <a:ext uri="{FF2B5EF4-FFF2-40B4-BE49-F238E27FC236}">
                <a16:creationId xmlns:a16="http://schemas.microsoft.com/office/drawing/2014/main" id="{BE020D7A-3FEA-405F-B5E3-9C08A8B754BB}"/>
              </a:ext>
            </a:extLst>
          </p:cNvPr>
          <p:cNvSpPr>
            <a:spLocks noGrp="1"/>
          </p:cNvSpPr>
          <p:nvPr>
            <p:ph idx="13"/>
          </p:nvPr>
        </p:nvSpPr>
        <p:spPr/>
        <p:txBody>
          <a:bodyPr/>
          <a:lstStyle/>
          <a:p>
            <a:r>
              <a:rPr lang="fr-FR" dirty="0"/>
              <a:t>Accord 2022</a:t>
            </a:r>
          </a:p>
          <a:p>
            <a:pPr marL="342900" indent="-342900">
              <a:buFont typeface="Arial" panose="020B0604020202020204" pitchFamily="34" charset="0"/>
              <a:buChar char="•"/>
            </a:pPr>
            <a:r>
              <a:rPr lang="fr-FR" sz="2000" b="0" dirty="0">
                <a:solidFill>
                  <a:schemeClr val="tx1"/>
                </a:solidFill>
              </a:rPr>
              <a:t>Application de la tarification mixte:</a:t>
            </a:r>
          </a:p>
          <a:p>
            <a:pPr marL="342900" indent="-342900">
              <a:buFont typeface="Arial" panose="020B0604020202020204" pitchFamily="34" charset="0"/>
              <a:buChar char="•"/>
            </a:pPr>
            <a:r>
              <a:rPr lang="fr-FR" sz="2000" b="0" dirty="0">
                <a:solidFill>
                  <a:schemeClr val="tx1"/>
                </a:solidFill>
              </a:rPr>
              <a:t>Tarif réduit:</a:t>
            </a:r>
          </a:p>
          <a:p>
            <a:pPr marL="342900" indent="-342900">
              <a:buFont typeface="Arial" panose="020B0604020202020204" pitchFamily="34" charset="0"/>
              <a:buChar char="•"/>
            </a:pPr>
            <a:r>
              <a:rPr lang="fr-FR" sz="2000" b="0" dirty="0">
                <a:solidFill>
                  <a:schemeClr val="tx1"/>
                </a:solidFill>
              </a:rPr>
              <a:t>13 797,17 € + (1,81% x 1 250 000) = 36422,17€</a:t>
            </a:r>
          </a:p>
          <a:p>
            <a:pPr marL="342900" indent="-342900">
              <a:buFont typeface="Arial" panose="020B0604020202020204" pitchFamily="34" charset="0"/>
              <a:buChar char="•"/>
            </a:pPr>
            <a:r>
              <a:rPr lang="fr-FR" sz="2000" b="0" dirty="0">
                <a:solidFill>
                  <a:schemeClr val="tx1"/>
                </a:solidFill>
              </a:rPr>
              <a:t>Majoration pleine: +99% = </a:t>
            </a:r>
            <a:r>
              <a:rPr lang="fr-FR" sz="2000" b="0" dirty="0">
                <a:solidFill>
                  <a:schemeClr val="tx1"/>
                </a:solidFill>
                <a:highlight>
                  <a:srgbClr val="F49401"/>
                </a:highlight>
              </a:rPr>
              <a:t>73 480,12 €</a:t>
            </a:r>
          </a:p>
          <a:p>
            <a:pPr marL="342900" indent="-342900">
              <a:buFont typeface="Arial" panose="020B0604020202020204" pitchFamily="34" charset="0"/>
              <a:buChar char="•"/>
            </a:pPr>
            <a:r>
              <a:rPr lang="fr-FR" sz="2000" b="0" dirty="0">
                <a:solidFill>
                  <a:schemeClr val="tx1"/>
                </a:solidFill>
              </a:rPr>
              <a:t>Réduction adhérent -28% = </a:t>
            </a:r>
            <a:r>
              <a:rPr lang="fr-FR" sz="2000" b="0" dirty="0">
                <a:solidFill>
                  <a:schemeClr val="tx1"/>
                </a:solidFill>
                <a:highlight>
                  <a:srgbClr val="FFFF00"/>
                </a:highlight>
              </a:rPr>
              <a:t>52 185,69 €</a:t>
            </a:r>
          </a:p>
          <a:p>
            <a:endParaRPr lang="fr-FR" sz="2400" b="0" dirty="0">
              <a:solidFill>
                <a:schemeClr val="tx1"/>
              </a:solidFill>
            </a:endParaRPr>
          </a:p>
        </p:txBody>
      </p:sp>
      <p:sp>
        <p:nvSpPr>
          <p:cNvPr id="8" name="ZoneTexte 7">
            <a:extLst>
              <a:ext uri="{FF2B5EF4-FFF2-40B4-BE49-F238E27FC236}">
                <a16:creationId xmlns:a16="http://schemas.microsoft.com/office/drawing/2014/main" id="{9BEEAE6B-CF84-4B02-B828-5C004062D856}"/>
              </a:ext>
            </a:extLst>
          </p:cNvPr>
          <p:cNvSpPr txBox="1"/>
          <p:nvPr/>
        </p:nvSpPr>
        <p:spPr>
          <a:xfrm>
            <a:off x="719998" y="798904"/>
            <a:ext cx="11051897" cy="646331"/>
          </a:xfrm>
          <a:prstGeom prst="rect">
            <a:avLst/>
          </a:prstGeom>
          <a:noFill/>
        </p:spPr>
        <p:txBody>
          <a:bodyPr wrap="square" rtlCol="0">
            <a:spAutoFit/>
          </a:bodyPr>
          <a:lstStyle/>
          <a:p>
            <a:r>
              <a:rPr lang="fr-FR" dirty="0"/>
              <a:t>Etablissement exploitant une piste de danse à titre principal, classé ERP P, ouvert du jeudi au dimanche inclus.</a:t>
            </a:r>
          </a:p>
        </p:txBody>
      </p:sp>
      <p:cxnSp>
        <p:nvCxnSpPr>
          <p:cNvPr id="10" name="Connecteur droit avec flèche 9">
            <a:extLst>
              <a:ext uri="{FF2B5EF4-FFF2-40B4-BE49-F238E27FC236}">
                <a16:creationId xmlns:a16="http://schemas.microsoft.com/office/drawing/2014/main" id="{DC2A88FF-C075-40D5-9985-ECEAEE81B413}"/>
              </a:ext>
            </a:extLst>
          </p:cNvPr>
          <p:cNvCxnSpPr>
            <a:cxnSpLocks/>
          </p:cNvCxnSpPr>
          <p:nvPr/>
        </p:nvCxnSpPr>
        <p:spPr>
          <a:xfrm>
            <a:off x="5213023" y="3429000"/>
            <a:ext cx="1257052" cy="615099"/>
          </a:xfrm>
          <a:prstGeom prst="straightConnector1">
            <a:avLst/>
          </a:prstGeom>
          <a:ln w="57150">
            <a:solidFill>
              <a:srgbClr val="CC66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 name="Connecteur droit avec flèche 10">
            <a:extLst>
              <a:ext uri="{FF2B5EF4-FFF2-40B4-BE49-F238E27FC236}">
                <a16:creationId xmlns:a16="http://schemas.microsoft.com/office/drawing/2014/main" id="{B1AED654-6184-4A8C-B8AF-5163921AF279}"/>
              </a:ext>
            </a:extLst>
          </p:cNvPr>
          <p:cNvCxnSpPr>
            <a:cxnSpLocks/>
          </p:cNvCxnSpPr>
          <p:nvPr/>
        </p:nvCxnSpPr>
        <p:spPr>
          <a:xfrm>
            <a:off x="5410986" y="2978870"/>
            <a:ext cx="1140643" cy="1593130"/>
          </a:xfrm>
          <a:prstGeom prst="straightConnector1">
            <a:avLst/>
          </a:prstGeom>
          <a:ln w="57150">
            <a:solidFill>
              <a:srgbClr val="FFFF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56279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1C58D8-352E-42B4-9E1F-CF508B30539D}"/>
              </a:ext>
            </a:extLst>
          </p:cNvPr>
          <p:cNvSpPr>
            <a:spLocks noGrp="1"/>
          </p:cNvSpPr>
          <p:nvPr>
            <p:ph type="title"/>
          </p:nvPr>
        </p:nvSpPr>
        <p:spPr/>
        <p:txBody>
          <a:bodyPr/>
          <a:lstStyle/>
          <a:p>
            <a:r>
              <a:rPr lang="fr-FR" dirty="0"/>
              <a:t>BAR A AMBIANCE </a:t>
            </a:r>
            <a:r>
              <a:rPr lang="fr-FR"/>
              <a:t>MUSICALE //</a:t>
            </a:r>
            <a:endParaRPr lang="fr-FR" dirty="0"/>
          </a:p>
        </p:txBody>
      </p:sp>
      <p:sp>
        <p:nvSpPr>
          <p:cNvPr id="7" name="Espace réservé du contenu 6">
            <a:extLst>
              <a:ext uri="{FF2B5EF4-FFF2-40B4-BE49-F238E27FC236}">
                <a16:creationId xmlns:a16="http://schemas.microsoft.com/office/drawing/2014/main" id="{75AB70F9-97C4-4DB5-81FD-C873871CDF0E}"/>
              </a:ext>
            </a:extLst>
          </p:cNvPr>
          <p:cNvSpPr>
            <a:spLocks noGrp="1"/>
          </p:cNvSpPr>
          <p:nvPr>
            <p:ph idx="1"/>
          </p:nvPr>
        </p:nvSpPr>
        <p:spPr/>
        <p:txBody>
          <a:bodyPr/>
          <a:lstStyle/>
          <a:p>
            <a:r>
              <a:rPr lang="fr-FR" sz="2400" dirty="0"/>
              <a:t>Accords antérieurs</a:t>
            </a:r>
          </a:p>
          <a:p>
            <a:r>
              <a:rPr lang="fr-FR" sz="2000" b="0" dirty="0">
                <a:solidFill>
                  <a:schemeClr val="tx1"/>
                </a:solidFill>
              </a:rPr>
              <a:t>(Pas de prise en compte du C.A.)</a:t>
            </a:r>
          </a:p>
          <a:p>
            <a:pPr marL="342900" indent="-342900">
              <a:buFont typeface="Wingdings" panose="05000000000000000000" pitchFamily="2" charset="2"/>
              <a:buChar char="§"/>
            </a:pPr>
            <a:r>
              <a:rPr lang="fr-FR" sz="2000" b="0" dirty="0">
                <a:solidFill>
                  <a:schemeClr val="tx1"/>
                </a:solidFill>
              </a:rPr>
              <a:t>TR: 768,34 €/mois,</a:t>
            </a:r>
          </a:p>
          <a:p>
            <a:pPr marL="342900" indent="-342900">
              <a:buFont typeface="Wingdings" panose="05000000000000000000" pitchFamily="2" charset="2"/>
              <a:buChar char="§"/>
            </a:pPr>
            <a:r>
              <a:rPr lang="fr-FR" sz="2000" b="0" dirty="0">
                <a:solidFill>
                  <a:schemeClr val="tx1"/>
                </a:solidFill>
              </a:rPr>
              <a:t>Sur 12 mois = </a:t>
            </a:r>
            <a:r>
              <a:rPr lang="fr-FR" sz="2000" b="0" dirty="0">
                <a:solidFill>
                  <a:schemeClr val="tx1"/>
                </a:solidFill>
                <a:highlight>
                  <a:srgbClr val="F49401"/>
                </a:highlight>
              </a:rPr>
              <a:t>9 220,08 €</a:t>
            </a:r>
          </a:p>
          <a:p>
            <a:pPr marL="342900" indent="-342900">
              <a:buFont typeface="Wingdings" panose="05000000000000000000" pitchFamily="2" charset="2"/>
              <a:buChar char="§"/>
            </a:pPr>
            <a:r>
              <a:rPr lang="fr-FR" sz="2000" b="0" dirty="0">
                <a:solidFill>
                  <a:schemeClr val="tx1"/>
                </a:solidFill>
              </a:rPr>
              <a:t>Réduction adhérent -28% = </a:t>
            </a:r>
            <a:r>
              <a:rPr lang="fr-FR" sz="2000" b="0" dirty="0">
                <a:solidFill>
                  <a:schemeClr val="tx1"/>
                </a:solidFill>
                <a:highlight>
                  <a:srgbClr val="FFFF00"/>
                </a:highlight>
              </a:rPr>
              <a:t>6 638,45 €</a:t>
            </a:r>
          </a:p>
        </p:txBody>
      </p:sp>
      <p:sp>
        <p:nvSpPr>
          <p:cNvPr id="4" name="Espace réservé du pied de page 3">
            <a:extLst>
              <a:ext uri="{FF2B5EF4-FFF2-40B4-BE49-F238E27FC236}">
                <a16:creationId xmlns:a16="http://schemas.microsoft.com/office/drawing/2014/main" id="{5B0CD434-A9C9-44F1-8622-4B26BCF77CC3}"/>
              </a:ext>
            </a:extLst>
          </p:cNvPr>
          <p:cNvSpPr>
            <a:spLocks noGrp="1"/>
          </p:cNvSpPr>
          <p:nvPr>
            <p:ph type="ftr" sz="quarter" idx="11"/>
          </p:nvPr>
        </p:nvSpPr>
        <p:spPr/>
        <p:txBody>
          <a:bodyPr/>
          <a:lstStyle/>
          <a:p>
            <a:r>
              <a:rPr lang="fr-FR"/>
              <a:t>Direction du Réseau - Réforme CHRD 2022</a:t>
            </a:r>
          </a:p>
        </p:txBody>
      </p:sp>
      <p:sp>
        <p:nvSpPr>
          <p:cNvPr id="5" name="Espace réservé du numéro de diapositive 4">
            <a:extLst>
              <a:ext uri="{FF2B5EF4-FFF2-40B4-BE49-F238E27FC236}">
                <a16:creationId xmlns:a16="http://schemas.microsoft.com/office/drawing/2014/main" id="{0A5B4EB2-14AB-4121-9E75-C447A898B774}"/>
              </a:ext>
            </a:extLst>
          </p:cNvPr>
          <p:cNvSpPr>
            <a:spLocks noGrp="1"/>
          </p:cNvSpPr>
          <p:nvPr>
            <p:ph type="sldNum" sz="quarter" idx="12"/>
          </p:nvPr>
        </p:nvSpPr>
        <p:spPr/>
        <p:txBody>
          <a:bodyPr/>
          <a:lstStyle/>
          <a:p>
            <a:fld id="{746EC8D2-98DA-6647-9D70-EF804C5DC6D9}" type="slidenum">
              <a:rPr lang="fr-FR" smtClean="0"/>
              <a:t>16</a:t>
            </a:fld>
            <a:endParaRPr lang="fr-FR"/>
          </a:p>
        </p:txBody>
      </p:sp>
      <p:sp>
        <p:nvSpPr>
          <p:cNvPr id="6" name="ZoneTexte 5">
            <a:extLst>
              <a:ext uri="{FF2B5EF4-FFF2-40B4-BE49-F238E27FC236}">
                <a16:creationId xmlns:a16="http://schemas.microsoft.com/office/drawing/2014/main" id="{3A7F9F98-2D61-4C83-947B-C05C81E4308A}"/>
              </a:ext>
            </a:extLst>
          </p:cNvPr>
          <p:cNvSpPr txBox="1"/>
          <p:nvPr/>
        </p:nvSpPr>
        <p:spPr>
          <a:xfrm>
            <a:off x="719998" y="720869"/>
            <a:ext cx="11051897" cy="369332"/>
          </a:xfrm>
          <a:prstGeom prst="rect">
            <a:avLst/>
          </a:prstGeom>
          <a:noFill/>
        </p:spPr>
        <p:txBody>
          <a:bodyPr wrap="square" rtlCol="0">
            <a:spAutoFit/>
          </a:bodyPr>
          <a:lstStyle/>
          <a:p>
            <a:r>
              <a:rPr lang="fr-FR" dirty="0"/>
              <a:t>Etablissement de 80 places, consommation-type 10€, chiffre d’affaires de 600k€ (hyp.1) ou de 1M€ (hyp.2).</a:t>
            </a:r>
          </a:p>
        </p:txBody>
      </p:sp>
      <p:sp>
        <p:nvSpPr>
          <p:cNvPr id="9" name="Espace réservé du contenu 7">
            <a:extLst>
              <a:ext uri="{FF2B5EF4-FFF2-40B4-BE49-F238E27FC236}">
                <a16:creationId xmlns:a16="http://schemas.microsoft.com/office/drawing/2014/main" id="{708B8542-AFB2-44ED-93E7-02B9812FE291}"/>
              </a:ext>
            </a:extLst>
          </p:cNvPr>
          <p:cNvSpPr txBox="1">
            <a:spLocks/>
          </p:cNvSpPr>
          <p:nvPr/>
        </p:nvSpPr>
        <p:spPr>
          <a:xfrm>
            <a:off x="6622472" y="1113829"/>
            <a:ext cx="5001927" cy="2315172"/>
          </a:xfrm>
          <a:prstGeom prst="rect">
            <a:avLst/>
          </a:prstGeom>
        </p:spPr>
        <p:txBody>
          <a:bodyPr vert="horz" lIns="0" tIns="0" rIns="0" bIns="0" rtlCol="0">
            <a:noAutofit/>
          </a:bodyPr>
          <a:lstStyle>
            <a:lvl1pPr marL="0" indent="0" algn="l" defTabSz="914400" rtl="0" eaLnBrk="1" latinLnBrk="0" hangingPunct="1">
              <a:lnSpc>
                <a:spcPct val="100000"/>
              </a:lnSpc>
              <a:spcBef>
                <a:spcPts val="1200"/>
              </a:spcBef>
              <a:buFont typeface="Arial"/>
              <a:buNone/>
              <a:defRPr sz="2800" b="1" kern="1200" cap="none" baseline="0">
                <a:solidFill>
                  <a:srgbClr val="BC214A"/>
                </a:solidFill>
                <a:latin typeface="+mn-lt"/>
                <a:ea typeface="+mn-ea"/>
                <a:cs typeface="+mn-cs"/>
              </a:defRPr>
            </a:lvl1pPr>
            <a:lvl2pPr marL="0" indent="0" algn="l" defTabSz="914400" rtl="0" eaLnBrk="1" latinLnBrk="0" hangingPunct="1">
              <a:lnSpc>
                <a:spcPct val="100000"/>
              </a:lnSpc>
              <a:spcBef>
                <a:spcPts val="600"/>
              </a:spcBef>
              <a:buFont typeface="Arial"/>
              <a:buNone/>
              <a:defRPr sz="2400" kern="1200">
                <a:solidFill>
                  <a:schemeClr val="accent2"/>
                </a:solidFill>
                <a:latin typeface="+mn-lt"/>
                <a:ea typeface="+mn-ea"/>
                <a:cs typeface="+mn-cs"/>
              </a:defRPr>
            </a:lvl2pPr>
            <a:lvl3pPr marL="0" indent="0" algn="l" defTabSz="914400" rtl="0" eaLnBrk="1" latinLnBrk="0" hangingPunct="1">
              <a:lnSpc>
                <a:spcPct val="100000"/>
              </a:lnSpc>
              <a:spcBef>
                <a:spcPts val="600"/>
              </a:spcBef>
              <a:buFont typeface="Arial"/>
              <a:buNone/>
              <a:defRPr sz="1800" b="1" kern="1200">
                <a:solidFill>
                  <a:schemeClr val="tx1"/>
                </a:solidFill>
                <a:latin typeface="+mn-lt"/>
                <a:ea typeface="+mn-ea"/>
                <a:cs typeface="+mn-cs"/>
              </a:defRPr>
            </a:lvl3pPr>
            <a:lvl4pPr marL="0" indent="0" algn="l" defTabSz="914400" rtl="0" eaLnBrk="1" latinLnBrk="0" hangingPunct="1">
              <a:lnSpc>
                <a:spcPct val="100000"/>
              </a:lnSpc>
              <a:spcBef>
                <a:spcPts val="600"/>
              </a:spcBef>
              <a:buFont typeface="Arial"/>
              <a:buNone/>
              <a:defRPr sz="1800" kern="1200">
                <a:solidFill>
                  <a:schemeClr val="tx1"/>
                </a:solidFill>
                <a:latin typeface="+mn-lt"/>
                <a:ea typeface="+mn-ea"/>
                <a:cs typeface="+mn-cs"/>
              </a:defRPr>
            </a:lvl4pPr>
            <a:lvl5pPr marL="180000" indent="-180000" algn="l" defTabSz="914400" rtl="0" eaLnBrk="1" latinLnBrk="0" hangingPunct="1">
              <a:lnSpc>
                <a:spcPct val="100000"/>
              </a:lnSpc>
              <a:spcBef>
                <a:spcPts val="600"/>
              </a:spcBef>
              <a:buClr>
                <a:schemeClr val="accent1"/>
              </a:buClr>
              <a:buFont typeface="Arial" panose="020B0604020202020204" pitchFamily="34" charset="0"/>
              <a:buChar char="&gt;"/>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fr-FR" sz="2400" dirty="0"/>
              <a:t>Accord 2022 – </a:t>
            </a:r>
            <a:r>
              <a:rPr lang="fr-FR" sz="2400" dirty="0" err="1"/>
              <a:t>Hyp</a:t>
            </a:r>
            <a:r>
              <a:rPr lang="fr-FR" sz="2400" dirty="0"/>
              <a:t>. 1 (600 k€)</a:t>
            </a:r>
          </a:p>
          <a:p>
            <a:r>
              <a:rPr lang="fr-FR" sz="2000" b="0" dirty="0">
                <a:solidFill>
                  <a:schemeClr val="tx1"/>
                </a:solidFill>
              </a:rPr>
              <a:t>BAM : Forfait tranche 12</a:t>
            </a:r>
          </a:p>
          <a:p>
            <a:pPr marL="342900" indent="-342900">
              <a:buFont typeface="Wingdings" panose="05000000000000000000" pitchFamily="2" charset="2"/>
              <a:buChar char="§"/>
            </a:pPr>
            <a:r>
              <a:rPr lang="fr-FR" sz="2000" b="0" dirty="0">
                <a:solidFill>
                  <a:schemeClr val="tx1"/>
                </a:solidFill>
              </a:rPr>
              <a:t>TR: </a:t>
            </a:r>
            <a:r>
              <a:rPr lang="fr-FR" sz="2000" b="0" dirty="0">
                <a:solidFill>
                  <a:schemeClr val="tx1"/>
                </a:solidFill>
                <a:highlight>
                  <a:srgbClr val="F49401"/>
                </a:highlight>
              </a:rPr>
              <a:t>11 037,74 €</a:t>
            </a:r>
          </a:p>
          <a:p>
            <a:pPr marL="342900" indent="-342900">
              <a:buFont typeface="Wingdings" panose="05000000000000000000" pitchFamily="2" charset="2"/>
              <a:buChar char="§"/>
            </a:pPr>
            <a:r>
              <a:rPr lang="fr-FR" sz="2000" b="0" dirty="0">
                <a:solidFill>
                  <a:schemeClr val="tx1"/>
                </a:solidFill>
              </a:rPr>
              <a:t>Réduction adhérent -28% = </a:t>
            </a:r>
            <a:r>
              <a:rPr lang="fr-FR" sz="2000" b="0" dirty="0">
                <a:solidFill>
                  <a:schemeClr val="tx1"/>
                </a:solidFill>
                <a:highlight>
                  <a:srgbClr val="FFFF00"/>
                </a:highlight>
              </a:rPr>
              <a:t>7947,17 €</a:t>
            </a:r>
          </a:p>
          <a:p>
            <a:pPr marL="342900" indent="-342900">
              <a:buFont typeface="Wingdings" panose="05000000000000000000" pitchFamily="2" charset="2"/>
              <a:buChar char="Ø"/>
            </a:pPr>
            <a:r>
              <a:rPr lang="fr-FR" sz="2000" b="0" dirty="0">
                <a:solidFill>
                  <a:schemeClr val="tx1"/>
                </a:solidFill>
              </a:rPr>
              <a:t>Montée en charge sur 2 ans.</a:t>
            </a:r>
          </a:p>
        </p:txBody>
      </p:sp>
      <p:sp>
        <p:nvSpPr>
          <p:cNvPr id="11" name="Espace réservé du contenu 7">
            <a:extLst>
              <a:ext uri="{FF2B5EF4-FFF2-40B4-BE49-F238E27FC236}">
                <a16:creationId xmlns:a16="http://schemas.microsoft.com/office/drawing/2014/main" id="{FC6187D9-3D7D-4A6C-B352-E640AA8786A7}"/>
              </a:ext>
            </a:extLst>
          </p:cNvPr>
          <p:cNvSpPr txBox="1">
            <a:spLocks/>
          </p:cNvSpPr>
          <p:nvPr/>
        </p:nvSpPr>
        <p:spPr>
          <a:xfrm>
            <a:off x="6622473" y="3437965"/>
            <a:ext cx="5001927" cy="2932169"/>
          </a:xfrm>
          <a:prstGeom prst="rect">
            <a:avLst/>
          </a:prstGeom>
        </p:spPr>
        <p:txBody>
          <a:bodyPr vert="horz" lIns="0" tIns="0" rIns="0" bIns="0" rtlCol="0">
            <a:noAutofit/>
          </a:bodyPr>
          <a:lstStyle>
            <a:lvl1pPr marL="0" indent="0" algn="l" defTabSz="914400" rtl="0" eaLnBrk="1" latinLnBrk="0" hangingPunct="1">
              <a:lnSpc>
                <a:spcPct val="100000"/>
              </a:lnSpc>
              <a:spcBef>
                <a:spcPts val="1200"/>
              </a:spcBef>
              <a:buFont typeface="Arial"/>
              <a:buNone/>
              <a:defRPr sz="2800" b="1" kern="1200" cap="none" baseline="0">
                <a:solidFill>
                  <a:srgbClr val="BC214A"/>
                </a:solidFill>
                <a:latin typeface="+mn-lt"/>
                <a:ea typeface="+mn-ea"/>
                <a:cs typeface="+mn-cs"/>
              </a:defRPr>
            </a:lvl1pPr>
            <a:lvl2pPr marL="0" indent="0" algn="l" defTabSz="914400" rtl="0" eaLnBrk="1" latinLnBrk="0" hangingPunct="1">
              <a:lnSpc>
                <a:spcPct val="100000"/>
              </a:lnSpc>
              <a:spcBef>
                <a:spcPts val="600"/>
              </a:spcBef>
              <a:buFont typeface="Arial"/>
              <a:buNone/>
              <a:defRPr sz="2400" kern="1200">
                <a:solidFill>
                  <a:schemeClr val="accent2"/>
                </a:solidFill>
                <a:latin typeface="+mn-lt"/>
                <a:ea typeface="+mn-ea"/>
                <a:cs typeface="+mn-cs"/>
              </a:defRPr>
            </a:lvl2pPr>
            <a:lvl3pPr marL="0" indent="0" algn="l" defTabSz="914400" rtl="0" eaLnBrk="1" latinLnBrk="0" hangingPunct="1">
              <a:lnSpc>
                <a:spcPct val="100000"/>
              </a:lnSpc>
              <a:spcBef>
                <a:spcPts val="600"/>
              </a:spcBef>
              <a:buFont typeface="Arial"/>
              <a:buNone/>
              <a:defRPr sz="1800" b="1" kern="1200">
                <a:solidFill>
                  <a:schemeClr val="tx1"/>
                </a:solidFill>
                <a:latin typeface="+mn-lt"/>
                <a:ea typeface="+mn-ea"/>
                <a:cs typeface="+mn-cs"/>
              </a:defRPr>
            </a:lvl3pPr>
            <a:lvl4pPr marL="0" indent="0" algn="l" defTabSz="914400" rtl="0" eaLnBrk="1" latinLnBrk="0" hangingPunct="1">
              <a:lnSpc>
                <a:spcPct val="100000"/>
              </a:lnSpc>
              <a:spcBef>
                <a:spcPts val="600"/>
              </a:spcBef>
              <a:buFont typeface="Arial"/>
              <a:buNone/>
              <a:defRPr sz="1800" kern="1200">
                <a:solidFill>
                  <a:schemeClr val="tx1"/>
                </a:solidFill>
                <a:latin typeface="+mn-lt"/>
                <a:ea typeface="+mn-ea"/>
                <a:cs typeface="+mn-cs"/>
              </a:defRPr>
            </a:lvl4pPr>
            <a:lvl5pPr marL="180000" indent="-180000" algn="l" defTabSz="914400" rtl="0" eaLnBrk="1" latinLnBrk="0" hangingPunct="1">
              <a:lnSpc>
                <a:spcPct val="100000"/>
              </a:lnSpc>
              <a:spcBef>
                <a:spcPts val="600"/>
              </a:spcBef>
              <a:buClr>
                <a:schemeClr val="accent1"/>
              </a:buClr>
              <a:buFont typeface="Arial" panose="020B0604020202020204" pitchFamily="34" charset="0"/>
              <a:buChar char="&gt;"/>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fr-FR" sz="2400" dirty="0"/>
              <a:t>Accord 2022 – </a:t>
            </a:r>
            <a:r>
              <a:rPr lang="fr-FR" sz="2400" dirty="0" err="1"/>
              <a:t>Hyp</a:t>
            </a:r>
            <a:r>
              <a:rPr lang="fr-FR" sz="2400" dirty="0"/>
              <a:t>. 2 (1 M€)</a:t>
            </a:r>
          </a:p>
          <a:p>
            <a:r>
              <a:rPr lang="fr-FR" sz="2000" b="0" dirty="0">
                <a:solidFill>
                  <a:schemeClr val="tx1"/>
                </a:solidFill>
              </a:rPr>
              <a:t>BAM : Forfait tranche 15 + %</a:t>
            </a:r>
          </a:p>
          <a:p>
            <a:pPr marL="342900" indent="-342900">
              <a:buFont typeface="Wingdings" panose="05000000000000000000" pitchFamily="2" charset="2"/>
              <a:buChar char="§"/>
            </a:pPr>
            <a:r>
              <a:rPr lang="fr-FR" sz="2000" b="0" dirty="0">
                <a:solidFill>
                  <a:schemeClr val="tx1"/>
                </a:solidFill>
              </a:rPr>
              <a:t>13 797,17 + (1,81% x  250 000) =</a:t>
            </a:r>
            <a:br>
              <a:rPr lang="fr-FR" sz="2000" b="0" dirty="0">
                <a:solidFill>
                  <a:schemeClr val="tx1"/>
                </a:solidFill>
              </a:rPr>
            </a:br>
            <a:r>
              <a:rPr lang="fr-FR" sz="2000" b="0" dirty="0">
                <a:solidFill>
                  <a:schemeClr val="tx1"/>
                </a:solidFill>
                <a:highlight>
                  <a:srgbClr val="F49401"/>
                </a:highlight>
              </a:rPr>
              <a:t>18 322,17€ </a:t>
            </a:r>
            <a:r>
              <a:rPr lang="fr-FR" sz="2000" b="0" dirty="0">
                <a:solidFill>
                  <a:schemeClr val="tx1"/>
                </a:solidFill>
              </a:rPr>
              <a:t>(Tarif réduit)</a:t>
            </a:r>
          </a:p>
          <a:p>
            <a:pPr marL="342900" indent="-342900">
              <a:buFont typeface="Wingdings" panose="05000000000000000000" pitchFamily="2" charset="2"/>
              <a:buChar char="§"/>
            </a:pPr>
            <a:r>
              <a:rPr lang="fr-FR" sz="2000" b="0" dirty="0">
                <a:solidFill>
                  <a:schemeClr val="tx1"/>
                </a:solidFill>
              </a:rPr>
              <a:t>Réduction adhérent -28% =</a:t>
            </a:r>
            <a:br>
              <a:rPr lang="fr-FR" sz="2000" b="0" dirty="0">
                <a:solidFill>
                  <a:schemeClr val="tx1"/>
                </a:solidFill>
              </a:rPr>
            </a:br>
            <a:r>
              <a:rPr lang="fr-FR" sz="2000" b="0" dirty="0">
                <a:solidFill>
                  <a:schemeClr val="tx1"/>
                </a:solidFill>
                <a:highlight>
                  <a:srgbClr val="FFFF00"/>
                </a:highlight>
              </a:rPr>
              <a:t>13,191,96 € HT</a:t>
            </a:r>
          </a:p>
          <a:p>
            <a:pPr marL="342900" indent="-342900">
              <a:buFont typeface="Wingdings" panose="05000000000000000000" pitchFamily="2" charset="2"/>
              <a:buChar char="Ø"/>
            </a:pPr>
            <a:r>
              <a:rPr lang="fr-FR" sz="2000" b="0" dirty="0">
                <a:solidFill>
                  <a:schemeClr val="tx1"/>
                </a:solidFill>
              </a:rPr>
              <a:t>Montée en charge sur 5 ans.</a:t>
            </a:r>
          </a:p>
        </p:txBody>
      </p:sp>
      <p:cxnSp>
        <p:nvCxnSpPr>
          <p:cNvPr id="10" name="Connecteur droit avec flèche 9">
            <a:extLst>
              <a:ext uri="{FF2B5EF4-FFF2-40B4-BE49-F238E27FC236}">
                <a16:creationId xmlns:a16="http://schemas.microsoft.com/office/drawing/2014/main" id="{B9AC4B4E-DB2B-455D-83AA-7ADA3B4A2F2A}"/>
              </a:ext>
            </a:extLst>
          </p:cNvPr>
          <p:cNvCxnSpPr>
            <a:cxnSpLocks/>
          </p:cNvCxnSpPr>
          <p:nvPr/>
        </p:nvCxnSpPr>
        <p:spPr>
          <a:xfrm>
            <a:off x="3917576" y="3227294"/>
            <a:ext cx="2704895" cy="1352548"/>
          </a:xfrm>
          <a:prstGeom prst="straightConnector1">
            <a:avLst/>
          </a:prstGeom>
          <a:ln w="57150">
            <a:solidFill>
              <a:srgbClr val="CC66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 name="Connecteur droit avec flèche 12">
            <a:extLst>
              <a:ext uri="{FF2B5EF4-FFF2-40B4-BE49-F238E27FC236}">
                <a16:creationId xmlns:a16="http://schemas.microsoft.com/office/drawing/2014/main" id="{46F23C5B-3C4B-4E1E-8727-554D115C22BD}"/>
              </a:ext>
            </a:extLst>
          </p:cNvPr>
          <p:cNvCxnSpPr>
            <a:cxnSpLocks/>
          </p:cNvCxnSpPr>
          <p:nvPr/>
        </p:nvCxnSpPr>
        <p:spPr>
          <a:xfrm>
            <a:off x="5458120" y="3818965"/>
            <a:ext cx="1093509" cy="1526033"/>
          </a:xfrm>
          <a:prstGeom prst="straightConnector1">
            <a:avLst/>
          </a:prstGeom>
          <a:ln w="57150">
            <a:solidFill>
              <a:srgbClr val="FFFF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Connecteur droit avec flèche 11">
            <a:extLst>
              <a:ext uri="{FF2B5EF4-FFF2-40B4-BE49-F238E27FC236}">
                <a16:creationId xmlns:a16="http://schemas.microsoft.com/office/drawing/2014/main" id="{8D5A3517-3016-414A-8A9F-54BDEE0959FB}"/>
              </a:ext>
            </a:extLst>
          </p:cNvPr>
          <p:cNvCxnSpPr>
            <a:cxnSpLocks/>
          </p:cNvCxnSpPr>
          <p:nvPr/>
        </p:nvCxnSpPr>
        <p:spPr>
          <a:xfrm flipV="1">
            <a:off x="5458120" y="2728193"/>
            <a:ext cx="1164351" cy="1090772"/>
          </a:xfrm>
          <a:prstGeom prst="straightConnector1">
            <a:avLst/>
          </a:prstGeom>
          <a:ln w="57150">
            <a:solidFill>
              <a:srgbClr val="FFFF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Connecteur droit avec flèche 16">
            <a:extLst>
              <a:ext uri="{FF2B5EF4-FFF2-40B4-BE49-F238E27FC236}">
                <a16:creationId xmlns:a16="http://schemas.microsoft.com/office/drawing/2014/main" id="{94D9F252-1B43-4B34-9A19-C299D34347AF}"/>
              </a:ext>
            </a:extLst>
          </p:cNvPr>
          <p:cNvCxnSpPr>
            <a:cxnSpLocks/>
            <a:endCxn id="9" idx="1"/>
          </p:cNvCxnSpPr>
          <p:nvPr/>
        </p:nvCxnSpPr>
        <p:spPr>
          <a:xfrm flipV="1">
            <a:off x="3917576" y="2271415"/>
            <a:ext cx="2704896" cy="955879"/>
          </a:xfrm>
          <a:prstGeom prst="straightConnector1">
            <a:avLst/>
          </a:prstGeom>
          <a:ln w="57150">
            <a:solidFill>
              <a:srgbClr val="CC66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98504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1C58D8-352E-42B4-9E1F-CF508B30539D}"/>
              </a:ext>
            </a:extLst>
          </p:cNvPr>
          <p:cNvSpPr>
            <a:spLocks noGrp="1"/>
          </p:cNvSpPr>
          <p:nvPr>
            <p:ph type="title"/>
          </p:nvPr>
        </p:nvSpPr>
        <p:spPr/>
        <p:txBody>
          <a:bodyPr/>
          <a:lstStyle/>
          <a:p>
            <a:r>
              <a:rPr lang="fr-FR" dirty="0"/>
              <a:t>Établissement multi activité // CA 1 400 k€ </a:t>
            </a:r>
          </a:p>
        </p:txBody>
      </p:sp>
      <p:sp>
        <p:nvSpPr>
          <p:cNvPr id="7" name="Espace réservé du contenu 6">
            <a:extLst>
              <a:ext uri="{FF2B5EF4-FFF2-40B4-BE49-F238E27FC236}">
                <a16:creationId xmlns:a16="http://schemas.microsoft.com/office/drawing/2014/main" id="{75AB70F9-97C4-4DB5-81FD-C873871CDF0E}"/>
              </a:ext>
            </a:extLst>
          </p:cNvPr>
          <p:cNvSpPr>
            <a:spLocks noGrp="1"/>
          </p:cNvSpPr>
          <p:nvPr>
            <p:ph idx="1"/>
          </p:nvPr>
        </p:nvSpPr>
        <p:spPr/>
        <p:txBody>
          <a:bodyPr/>
          <a:lstStyle/>
          <a:p>
            <a:r>
              <a:rPr lang="fr-FR" sz="2400" dirty="0"/>
              <a:t>Accords antérieurs</a:t>
            </a:r>
          </a:p>
          <a:p>
            <a:pPr marL="342900" indent="-342900">
              <a:buFont typeface="Wingdings" panose="05000000000000000000" pitchFamily="2" charset="2"/>
              <a:buChar char="§"/>
            </a:pPr>
            <a:r>
              <a:rPr lang="fr-FR" sz="2000" b="0" dirty="0">
                <a:solidFill>
                  <a:schemeClr val="tx1"/>
                </a:solidFill>
              </a:rPr>
              <a:t>CHR 3j : 479,80 €</a:t>
            </a:r>
          </a:p>
          <a:p>
            <a:pPr marL="342900" indent="-342900">
              <a:buFont typeface="Wingdings" panose="05000000000000000000" pitchFamily="2" charset="2"/>
              <a:buChar char="§"/>
            </a:pPr>
            <a:r>
              <a:rPr lang="fr-FR" sz="2000" b="0" dirty="0">
                <a:solidFill>
                  <a:schemeClr val="tx1"/>
                </a:solidFill>
              </a:rPr>
              <a:t>BAM 3j: 7 376,10 €</a:t>
            </a:r>
          </a:p>
          <a:p>
            <a:pPr marL="342900" indent="-342900">
              <a:buFont typeface="Wingdings" panose="05000000000000000000" pitchFamily="2" charset="2"/>
              <a:buChar char="§"/>
            </a:pPr>
            <a:r>
              <a:rPr lang="fr-FR" sz="2000" b="0" dirty="0">
                <a:solidFill>
                  <a:schemeClr val="tx1"/>
                </a:solidFill>
              </a:rPr>
              <a:t>EDS: 6 450,00 €</a:t>
            </a:r>
          </a:p>
          <a:p>
            <a:pPr marL="342900" indent="-342900">
              <a:buFont typeface="Wingdings" panose="05000000000000000000" pitchFamily="2" charset="2"/>
              <a:buChar char="Ø"/>
            </a:pPr>
            <a:r>
              <a:rPr lang="fr-FR" sz="2000" b="0" dirty="0">
                <a:solidFill>
                  <a:schemeClr val="tx1"/>
                </a:solidFill>
              </a:rPr>
              <a:t>TOTAL: </a:t>
            </a:r>
            <a:r>
              <a:rPr lang="fr-FR" sz="2000" b="0" dirty="0">
                <a:solidFill>
                  <a:schemeClr val="tx1"/>
                </a:solidFill>
                <a:highlight>
                  <a:srgbClr val="FFFF00"/>
                </a:highlight>
              </a:rPr>
              <a:t>14 305,90 €</a:t>
            </a:r>
          </a:p>
          <a:p>
            <a:r>
              <a:rPr lang="fr-FR" sz="2000" b="0" dirty="0">
                <a:solidFill>
                  <a:schemeClr val="tx1"/>
                </a:solidFill>
                <a:highlight>
                  <a:srgbClr val="F49401"/>
                </a:highlight>
              </a:rPr>
              <a:t>Non-Adhérent: </a:t>
            </a:r>
          </a:p>
          <a:p>
            <a:pPr marL="342900" indent="-342900">
              <a:buFont typeface="Wingdings" panose="05000000000000000000" pitchFamily="2" charset="2"/>
              <a:buChar char="§"/>
            </a:pPr>
            <a:r>
              <a:rPr lang="fr-FR" sz="2000" b="0" dirty="0">
                <a:solidFill>
                  <a:schemeClr val="tx1"/>
                </a:solidFill>
              </a:rPr>
              <a:t>CHR 3j : 666,39 €</a:t>
            </a:r>
          </a:p>
          <a:p>
            <a:pPr marL="342900" indent="-342900">
              <a:buFont typeface="Wingdings" panose="05000000000000000000" pitchFamily="2" charset="2"/>
              <a:buChar char="§"/>
            </a:pPr>
            <a:r>
              <a:rPr lang="fr-FR" sz="2000" b="0" dirty="0">
                <a:solidFill>
                  <a:schemeClr val="tx1"/>
                </a:solidFill>
              </a:rPr>
              <a:t>BAM 3j: 10 244,58 €</a:t>
            </a:r>
          </a:p>
          <a:p>
            <a:pPr marL="342900" indent="-342900">
              <a:buFont typeface="Wingdings" panose="05000000000000000000" pitchFamily="2" charset="2"/>
              <a:buChar char="§"/>
            </a:pPr>
            <a:r>
              <a:rPr lang="fr-FR" sz="2000" b="0" dirty="0">
                <a:solidFill>
                  <a:schemeClr val="tx1"/>
                </a:solidFill>
              </a:rPr>
              <a:t>EDS: 7 417,50 €</a:t>
            </a:r>
          </a:p>
          <a:p>
            <a:pPr marL="342900" indent="-342900">
              <a:buFont typeface="Wingdings" panose="05000000000000000000" pitchFamily="2" charset="2"/>
              <a:buChar char="Ø"/>
            </a:pPr>
            <a:r>
              <a:rPr lang="fr-FR" sz="2000" b="0" dirty="0">
                <a:solidFill>
                  <a:schemeClr val="tx1"/>
                </a:solidFill>
              </a:rPr>
              <a:t>TOTAL: </a:t>
            </a:r>
            <a:r>
              <a:rPr lang="fr-FR" sz="2000" b="0" dirty="0">
                <a:solidFill>
                  <a:schemeClr val="tx1"/>
                </a:solidFill>
                <a:highlight>
                  <a:srgbClr val="F49401"/>
                </a:highlight>
              </a:rPr>
              <a:t>18 328,47 €</a:t>
            </a:r>
          </a:p>
          <a:p>
            <a:endParaRPr lang="fr-FR" sz="2000" b="0" dirty="0">
              <a:solidFill>
                <a:schemeClr val="tx1"/>
              </a:solidFill>
              <a:highlight>
                <a:srgbClr val="FFFF00"/>
              </a:highlight>
            </a:endParaRPr>
          </a:p>
        </p:txBody>
      </p:sp>
      <p:sp>
        <p:nvSpPr>
          <p:cNvPr id="4" name="Espace réservé du pied de page 3">
            <a:extLst>
              <a:ext uri="{FF2B5EF4-FFF2-40B4-BE49-F238E27FC236}">
                <a16:creationId xmlns:a16="http://schemas.microsoft.com/office/drawing/2014/main" id="{5B0CD434-A9C9-44F1-8622-4B26BCF77CC3}"/>
              </a:ext>
            </a:extLst>
          </p:cNvPr>
          <p:cNvSpPr>
            <a:spLocks noGrp="1"/>
          </p:cNvSpPr>
          <p:nvPr>
            <p:ph type="ftr" sz="quarter" idx="11"/>
          </p:nvPr>
        </p:nvSpPr>
        <p:spPr/>
        <p:txBody>
          <a:bodyPr/>
          <a:lstStyle/>
          <a:p>
            <a:r>
              <a:rPr lang="fr-FR"/>
              <a:t>Direction du Réseau - Réforme CHRD 2022</a:t>
            </a:r>
          </a:p>
        </p:txBody>
      </p:sp>
      <p:sp>
        <p:nvSpPr>
          <p:cNvPr id="5" name="Espace réservé du numéro de diapositive 4">
            <a:extLst>
              <a:ext uri="{FF2B5EF4-FFF2-40B4-BE49-F238E27FC236}">
                <a16:creationId xmlns:a16="http://schemas.microsoft.com/office/drawing/2014/main" id="{0A5B4EB2-14AB-4121-9E75-C447A898B774}"/>
              </a:ext>
            </a:extLst>
          </p:cNvPr>
          <p:cNvSpPr>
            <a:spLocks noGrp="1"/>
          </p:cNvSpPr>
          <p:nvPr>
            <p:ph type="sldNum" sz="quarter" idx="12"/>
          </p:nvPr>
        </p:nvSpPr>
        <p:spPr/>
        <p:txBody>
          <a:bodyPr/>
          <a:lstStyle/>
          <a:p>
            <a:fld id="{746EC8D2-98DA-6647-9D70-EF804C5DC6D9}" type="slidenum">
              <a:rPr lang="fr-FR" smtClean="0"/>
              <a:t>17</a:t>
            </a:fld>
            <a:endParaRPr lang="fr-FR"/>
          </a:p>
        </p:txBody>
      </p:sp>
      <p:sp>
        <p:nvSpPr>
          <p:cNvPr id="8" name="Espace réservé du contenu 7">
            <a:extLst>
              <a:ext uri="{FF2B5EF4-FFF2-40B4-BE49-F238E27FC236}">
                <a16:creationId xmlns:a16="http://schemas.microsoft.com/office/drawing/2014/main" id="{6747BEAB-F901-48A2-AFE2-AED0BF578CA4}"/>
              </a:ext>
            </a:extLst>
          </p:cNvPr>
          <p:cNvSpPr>
            <a:spLocks noGrp="1"/>
          </p:cNvSpPr>
          <p:nvPr>
            <p:ph idx="13"/>
          </p:nvPr>
        </p:nvSpPr>
        <p:spPr>
          <a:xfrm>
            <a:off x="4783015" y="1656000"/>
            <a:ext cx="6988880" cy="4914000"/>
          </a:xfrm>
        </p:spPr>
        <p:txBody>
          <a:bodyPr/>
          <a:lstStyle/>
          <a:p>
            <a:r>
              <a:rPr lang="fr-FR" sz="2400" dirty="0"/>
              <a:t>Accord 2022</a:t>
            </a:r>
          </a:p>
          <a:p>
            <a:r>
              <a:rPr lang="fr-FR" sz="2000" b="0" dirty="0">
                <a:solidFill>
                  <a:schemeClr val="tx1"/>
                </a:solidFill>
              </a:rPr>
              <a:t>EDS-Danse, BAM, multi-activité:</a:t>
            </a:r>
          </a:p>
          <a:p>
            <a:pPr marL="342900" indent="-342900">
              <a:buFont typeface="Wingdings" panose="05000000000000000000" pitchFamily="2" charset="2"/>
              <a:buChar char="§"/>
            </a:pPr>
            <a:r>
              <a:rPr lang="fr-FR" sz="2000" b="0" dirty="0">
                <a:solidFill>
                  <a:schemeClr val="tx1"/>
                </a:solidFill>
              </a:rPr>
              <a:t>13 797,17 + (1,81% x 650 000) =</a:t>
            </a:r>
            <a:br>
              <a:rPr lang="fr-FR" sz="2000" b="0" dirty="0">
                <a:solidFill>
                  <a:schemeClr val="tx1"/>
                </a:solidFill>
              </a:rPr>
            </a:br>
            <a:r>
              <a:rPr lang="fr-FR" sz="2000" b="0" dirty="0">
                <a:solidFill>
                  <a:schemeClr val="tx1"/>
                </a:solidFill>
              </a:rPr>
              <a:t>25 562,17 € (Tarif réduit)</a:t>
            </a:r>
          </a:p>
          <a:p>
            <a:pPr marL="342900" indent="-342900">
              <a:buFont typeface="Wingdings" panose="05000000000000000000" pitchFamily="2" charset="2"/>
              <a:buChar char="§"/>
            </a:pPr>
            <a:r>
              <a:rPr lang="fr-FR" sz="2000" b="0" dirty="0">
                <a:solidFill>
                  <a:schemeClr val="tx1"/>
                </a:solidFill>
              </a:rPr>
              <a:t>Majoration animations (V+S): 34% (17% x 2) x 25 562,17 = + 8691,14€</a:t>
            </a:r>
            <a:br>
              <a:rPr lang="fr-FR" sz="2000" b="0" dirty="0">
                <a:solidFill>
                  <a:schemeClr val="tx1"/>
                </a:solidFill>
              </a:rPr>
            </a:br>
            <a:r>
              <a:rPr lang="fr-FR" sz="2000" b="0" dirty="0">
                <a:solidFill>
                  <a:schemeClr val="tx1"/>
                </a:solidFill>
              </a:rPr>
              <a:t>34 253,31 €</a:t>
            </a:r>
          </a:p>
          <a:p>
            <a:pPr marL="342900" indent="-342900">
              <a:buFont typeface="Wingdings" panose="05000000000000000000" pitchFamily="2" charset="2"/>
              <a:buChar char="§"/>
            </a:pPr>
            <a:r>
              <a:rPr lang="fr-FR" sz="2000" b="0" dirty="0">
                <a:solidFill>
                  <a:schemeClr val="tx1"/>
                </a:solidFill>
              </a:rPr>
              <a:t>Réduction activité CHR: -50% x 25562,17 = - 12781,09€</a:t>
            </a:r>
          </a:p>
          <a:p>
            <a:pPr marL="342900" indent="-342900">
              <a:buFont typeface="Wingdings" panose="05000000000000000000" pitchFamily="2" charset="2"/>
              <a:buChar char="§"/>
            </a:pPr>
            <a:r>
              <a:rPr lang="fr-FR" sz="2000" b="0" dirty="0">
                <a:solidFill>
                  <a:schemeClr val="tx1"/>
                </a:solidFill>
              </a:rPr>
              <a:t>Droits exigibles TR : 25 562,17 + 8691,14€ - 12781,09€ = </a:t>
            </a:r>
            <a:r>
              <a:rPr lang="fr-FR" sz="2000" b="0" dirty="0">
                <a:solidFill>
                  <a:schemeClr val="tx1"/>
                </a:solidFill>
                <a:highlight>
                  <a:srgbClr val="F49401"/>
                </a:highlight>
              </a:rPr>
              <a:t>21472,22 €</a:t>
            </a:r>
          </a:p>
          <a:p>
            <a:pPr marL="342900" indent="-342900">
              <a:buFont typeface="Wingdings" panose="05000000000000000000" pitchFamily="2" charset="2"/>
              <a:buChar char="§"/>
            </a:pPr>
            <a:r>
              <a:rPr lang="fr-FR" sz="2000" b="0" dirty="0">
                <a:solidFill>
                  <a:schemeClr val="tx1"/>
                </a:solidFill>
              </a:rPr>
              <a:t>Réduction adhérent -28% = </a:t>
            </a:r>
            <a:r>
              <a:rPr lang="fr-FR" sz="2000" b="0" dirty="0">
                <a:solidFill>
                  <a:schemeClr val="tx1"/>
                </a:solidFill>
                <a:highlight>
                  <a:srgbClr val="FFFF00"/>
                </a:highlight>
              </a:rPr>
              <a:t>15 460,00 €</a:t>
            </a:r>
          </a:p>
          <a:p>
            <a:endParaRPr lang="fr-FR" sz="2000" b="0" dirty="0">
              <a:solidFill>
                <a:schemeClr val="tx1"/>
              </a:solidFill>
            </a:endParaRPr>
          </a:p>
        </p:txBody>
      </p:sp>
      <p:sp>
        <p:nvSpPr>
          <p:cNvPr id="6" name="ZoneTexte 5">
            <a:extLst>
              <a:ext uri="{FF2B5EF4-FFF2-40B4-BE49-F238E27FC236}">
                <a16:creationId xmlns:a16="http://schemas.microsoft.com/office/drawing/2014/main" id="{3A7F9F98-2D61-4C83-947B-C05C81E4308A}"/>
              </a:ext>
            </a:extLst>
          </p:cNvPr>
          <p:cNvSpPr txBox="1"/>
          <p:nvPr/>
        </p:nvSpPr>
        <p:spPr>
          <a:xfrm>
            <a:off x="719998" y="720869"/>
            <a:ext cx="11051897" cy="923330"/>
          </a:xfrm>
          <a:prstGeom prst="rect">
            <a:avLst/>
          </a:prstGeom>
          <a:noFill/>
        </p:spPr>
        <p:txBody>
          <a:bodyPr wrap="square" rtlCol="0">
            <a:spAutoFit/>
          </a:bodyPr>
          <a:lstStyle/>
          <a:p>
            <a:r>
              <a:rPr lang="fr-FR" dirty="0"/>
              <a:t>Etablissement à Lyon, 200 places, adhérent: CHR-sonorisation du lundi au mercredi + BAM jeudi, vendredi et samedi + soirée </a:t>
            </a:r>
            <a:r>
              <a:rPr lang="fr-FR" dirty="0" err="1"/>
              <a:t>afterwok</a:t>
            </a:r>
            <a:r>
              <a:rPr lang="fr-FR" dirty="0"/>
              <a:t> un vendredi sur deux + soirées dansantes un vendredi sur deux et le samedi (CA danse 250 000 €).</a:t>
            </a:r>
          </a:p>
        </p:txBody>
      </p:sp>
      <p:cxnSp>
        <p:nvCxnSpPr>
          <p:cNvPr id="10" name="Connecteur droit avec flèche 9">
            <a:extLst>
              <a:ext uri="{FF2B5EF4-FFF2-40B4-BE49-F238E27FC236}">
                <a16:creationId xmlns:a16="http://schemas.microsoft.com/office/drawing/2014/main" id="{868734FB-FF82-46F0-BFAC-A1775D125E4B}"/>
              </a:ext>
            </a:extLst>
          </p:cNvPr>
          <p:cNvCxnSpPr>
            <a:cxnSpLocks/>
          </p:cNvCxnSpPr>
          <p:nvPr/>
        </p:nvCxnSpPr>
        <p:spPr>
          <a:xfrm>
            <a:off x="3397782" y="3769489"/>
            <a:ext cx="1385233" cy="2022421"/>
          </a:xfrm>
          <a:prstGeom prst="straightConnector1">
            <a:avLst/>
          </a:prstGeom>
          <a:ln w="57150">
            <a:solidFill>
              <a:srgbClr val="FFFF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Connecteur droit avec flèche 11">
            <a:extLst>
              <a:ext uri="{FF2B5EF4-FFF2-40B4-BE49-F238E27FC236}">
                <a16:creationId xmlns:a16="http://schemas.microsoft.com/office/drawing/2014/main" id="{A04DE404-1084-4704-A8D0-F8EBDD99DC4E}"/>
              </a:ext>
            </a:extLst>
          </p:cNvPr>
          <p:cNvCxnSpPr>
            <a:cxnSpLocks/>
          </p:cNvCxnSpPr>
          <p:nvPr/>
        </p:nvCxnSpPr>
        <p:spPr>
          <a:xfrm flipV="1">
            <a:off x="3397782" y="5369169"/>
            <a:ext cx="1607972" cy="621324"/>
          </a:xfrm>
          <a:prstGeom prst="straightConnector1">
            <a:avLst/>
          </a:prstGeom>
          <a:ln w="57150">
            <a:solidFill>
              <a:srgbClr val="CC66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31773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1310EC-FEC8-3449-9F4C-478581923F89}"/>
              </a:ext>
            </a:extLst>
          </p:cNvPr>
          <p:cNvSpPr>
            <a:spLocks noGrp="1"/>
          </p:cNvSpPr>
          <p:nvPr>
            <p:ph type="ctrTitle"/>
          </p:nvPr>
        </p:nvSpPr>
        <p:spPr>
          <a:xfrm>
            <a:off x="6096000" y="3219712"/>
            <a:ext cx="5902036" cy="418576"/>
          </a:xfrm>
        </p:spPr>
        <p:txBody>
          <a:bodyPr/>
          <a:lstStyle/>
          <a:p>
            <a:r>
              <a:rPr lang="fr-FR" sz="3200" dirty="0"/>
              <a:t>BOWLINGS</a:t>
            </a:r>
          </a:p>
        </p:txBody>
      </p:sp>
      <p:sp>
        <p:nvSpPr>
          <p:cNvPr id="3" name="Espace réservé du texte 2">
            <a:extLst>
              <a:ext uri="{FF2B5EF4-FFF2-40B4-BE49-F238E27FC236}">
                <a16:creationId xmlns:a16="http://schemas.microsoft.com/office/drawing/2014/main" id="{F08C60E7-51C5-1141-BA4E-4CF6570013CC}"/>
              </a:ext>
            </a:extLst>
          </p:cNvPr>
          <p:cNvSpPr>
            <a:spLocks noGrp="1"/>
          </p:cNvSpPr>
          <p:nvPr>
            <p:ph type="body" sz="quarter" idx="10"/>
          </p:nvPr>
        </p:nvSpPr>
        <p:spPr/>
        <p:txBody>
          <a:bodyPr/>
          <a:lstStyle/>
          <a:p>
            <a:r>
              <a:rPr lang="fr-FR" dirty="0"/>
              <a:t>04</a:t>
            </a:r>
          </a:p>
        </p:txBody>
      </p:sp>
    </p:spTree>
    <p:extLst>
      <p:ext uri="{BB962C8B-B14F-4D97-AF65-F5344CB8AC3E}">
        <p14:creationId xmlns:p14="http://schemas.microsoft.com/office/powerpoint/2010/main" val="40370459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E8DED8-53F3-4409-BA52-04C7F55345EA}"/>
              </a:ext>
            </a:extLst>
          </p:cNvPr>
          <p:cNvSpPr>
            <a:spLocks noGrp="1"/>
          </p:cNvSpPr>
          <p:nvPr>
            <p:ph type="title"/>
          </p:nvPr>
        </p:nvSpPr>
        <p:spPr/>
        <p:txBody>
          <a:bodyPr/>
          <a:lstStyle/>
          <a:p>
            <a:r>
              <a:rPr lang="fr-FR" dirty="0"/>
              <a:t>LES BOWLINGS // </a:t>
            </a:r>
            <a:r>
              <a:rPr lang="fr-FR" cap="none" dirty="0"/>
              <a:t>suivant la réalité des exploitations</a:t>
            </a:r>
            <a:endParaRPr lang="fr-FR" dirty="0"/>
          </a:p>
        </p:txBody>
      </p:sp>
      <p:sp>
        <p:nvSpPr>
          <p:cNvPr id="3" name="Espace réservé du pied de page 2">
            <a:extLst>
              <a:ext uri="{FF2B5EF4-FFF2-40B4-BE49-F238E27FC236}">
                <a16:creationId xmlns:a16="http://schemas.microsoft.com/office/drawing/2014/main" id="{7C565144-CCF6-49FE-9D07-823A8EEEECF5}"/>
              </a:ext>
            </a:extLst>
          </p:cNvPr>
          <p:cNvSpPr>
            <a:spLocks noGrp="1"/>
          </p:cNvSpPr>
          <p:nvPr>
            <p:ph type="ftr" sz="quarter" idx="11"/>
          </p:nvPr>
        </p:nvSpPr>
        <p:spPr/>
        <p:txBody>
          <a:bodyPr/>
          <a:lstStyle/>
          <a:p>
            <a:r>
              <a:rPr lang="fr-FR"/>
              <a:t>Direction du Réseau - Réforme CHRD 2022</a:t>
            </a:r>
            <a:endParaRPr lang="fr-FR" dirty="0"/>
          </a:p>
        </p:txBody>
      </p:sp>
      <p:sp>
        <p:nvSpPr>
          <p:cNvPr id="4" name="Espace réservé du numéro de diapositive 3">
            <a:extLst>
              <a:ext uri="{FF2B5EF4-FFF2-40B4-BE49-F238E27FC236}">
                <a16:creationId xmlns:a16="http://schemas.microsoft.com/office/drawing/2014/main" id="{ACE89BEB-9A5D-44BC-96EF-7D5DF50F082B}"/>
              </a:ext>
            </a:extLst>
          </p:cNvPr>
          <p:cNvSpPr>
            <a:spLocks noGrp="1"/>
          </p:cNvSpPr>
          <p:nvPr>
            <p:ph type="sldNum" sz="quarter" idx="12"/>
          </p:nvPr>
        </p:nvSpPr>
        <p:spPr/>
        <p:txBody>
          <a:bodyPr/>
          <a:lstStyle/>
          <a:p>
            <a:fld id="{746EC8D2-98DA-6647-9D70-EF804C5DC6D9}" type="slidenum">
              <a:rPr lang="fr-FR" smtClean="0"/>
              <a:pPr/>
              <a:t>19</a:t>
            </a:fld>
            <a:endParaRPr lang="fr-FR" dirty="0"/>
          </a:p>
        </p:txBody>
      </p:sp>
      <p:sp>
        <p:nvSpPr>
          <p:cNvPr id="8" name="ZoneTexte 7">
            <a:extLst>
              <a:ext uri="{FF2B5EF4-FFF2-40B4-BE49-F238E27FC236}">
                <a16:creationId xmlns:a16="http://schemas.microsoft.com/office/drawing/2014/main" id="{3F2876C4-AC26-4B46-A726-F2C6A87D1742}"/>
              </a:ext>
            </a:extLst>
          </p:cNvPr>
          <p:cNvSpPr txBox="1"/>
          <p:nvPr/>
        </p:nvSpPr>
        <p:spPr>
          <a:xfrm>
            <a:off x="773999" y="815009"/>
            <a:ext cx="10527621" cy="369332"/>
          </a:xfrm>
          <a:prstGeom prst="rect">
            <a:avLst/>
          </a:prstGeom>
          <a:solidFill>
            <a:schemeClr val="accent1"/>
          </a:solidFill>
        </p:spPr>
        <p:txBody>
          <a:bodyPr wrap="square" rtlCol="0">
            <a:spAutoFit/>
          </a:bodyPr>
          <a:lstStyle/>
          <a:p>
            <a:pPr marL="285750" indent="-285750">
              <a:buFont typeface="Wingdings" panose="05000000000000000000" pitchFamily="2" charset="2"/>
              <a:buChar char="Ø"/>
            </a:pPr>
            <a:r>
              <a:rPr lang="fr-FR" b="1" dirty="0">
                <a:solidFill>
                  <a:schemeClr val="bg1"/>
                </a:solidFill>
              </a:rPr>
              <a:t>Le tarif applicable dépend des conditions d’exploitation et de l’usage du répertoire musical</a:t>
            </a:r>
          </a:p>
        </p:txBody>
      </p:sp>
      <p:sp>
        <p:nvSpPr>
          <p:cNvPr id="16" name="Espace réservé du texte 4">
            <a:extLst>
              <a:ext uri="{FF2B5EF4-FFF2-40B4-BE49-F238E27FC236}">
                <a16:creationId xmlns:a16="http://schemas.microsoft.com/office/drawing/2014/main" id="{284F5223-440C-42AE-A661-015E83CD283D}"/>
              </a:ext>
            </a:extLst>
          </p:cNvPr>
          <p:cNvSpPr>
            <a:spLocks noGrp="1"/>
          </p:cNvSpPr>
          <p:nvPr>
            <p:ph type="body" sz="quarter" idx="16"/>
          </p:nvPr>
        </p:nvSpPr>
        <p:spPr>
          <a:xfrm>
            <a:off x="1102303" y="1443456"/>
            <a:ext cx="3248891" cy="4688441"/>
          </a:xfrm>
          <a:ln w="19050">
            <a:solidFill>
              <a:schemeClr val="accent2"/>
            </a:solidFill>
          </a:ln>
        </p:spPr>
        <p:txBody>
          <a:bodyPr/>
          <a:lstStyle/>
          <a:p>
            <a:r>
              <a:rPr lang="fr-FR" sz="4000" dirty="0">
                <a:solidFill>
                  <a:schemeClr val="accent1"/>
                </a:solidFill>
              </a:rPr>
              <a:t>1</a:t>
            </a:r>
          </a:p>
          <a:p>
            <a:pPr lvl="1" algn="l"/>
            <a:r>
              <a:rPr lang="fr-FR" sz="1800" b="1" dirty="0">
                <a:solidFill>
                  <a:schemeClr val="accent1"/>
                </a:solidFill>
              </a:rPr>
              <a:t>Bowling « sec » (établissement sans débit de boisson)</a:t>
            </a:r>
          </a:p>
          <a:p>
            <a:pPr lvl="1" algn="l"/>
            <a:endParaRPr lang="fr-FR" sz="1600" dirty="0">
              <a:solidFill>
                <a:schemeClr val="accent1"/>
              </a:solidFill>
            </a:endParaRPr>
          </a:p>
          <a:p>
            <a:pPr marL="285750" lvl="2" indent="-285750" algn="l">
              <a:buFont typeface="Wingdings" panose="05000000000000000000" pitchFamily="2" charset="2"/>
              <a:buChar char="§"/>
            </a:pPr>
            <a:r>
              <a:rPr lang="fr-FR" sz="1400" dirty="0"/>
              <a:t>Tarif « Bowlings, locaux communs, salles de jeux, appareils à monnayeur en libre-service hors service de consommation ou de restauration ».</a:t>
            </a:r>
          </a:p>
          <a:p>
            <a:pPr marL="285750" lvl="2" indent="-285750" algn="l">
              <a:buFont typeface="Wingdings" panose="05000000000000000000" pitchFamily="2" charset="2"/>
              <a:buChar char="§"/>
            </a:pPr>
            <a:r>
              <a:rPr lang="fr-FR" sz="1400" dirty="0"/>
              <a:t>En fonction de 50% de la superficie totale de l’enceinte ouverte au public pour tenir compte de la surface des pistes non accessible au public.</a:t>
            </a:r>
          </a:p>
          <a:p>
            <a:pPr marL="285750" lvl="2" indent="-285750" algn="l">
              <a:buFont typeface="Wingdings" panose="05000000000000000000" pitchFamily="2" charset="2"/>
              <a:buChar char="§"/>
            </a:pPr>
            <a:endParaRPr lang="fr-FR" sz="1200" dirty="0"/>
          </a:p>
        </p:txBody>
      </p:sp>
      <p:sp>
        <p:nvSpPr>
          <p:cNvPr id="17" name="Espace réservé du texte 5">
            <a:extLst>
              <a:ext uri="{FF2B5EF4-FFF2-40B4-BE49-F238E27FC236}">
                <a16:creationId xmlns:a16="http://schemas.microsoft.com/office/drawing/2014/main" id="{54B0B261-5575-4EEF-9746-2792260A1B15}"/>
              </a:ext>
            </a:extLst>
          </p:cNvPr>
          <p:cNvSpPr>
            <a:spLocks noGrp="1"/>
          </p:cNvSpPr>
          <p:nvPr>
            <p:ph type="body" sz="quarter" idx="17"/>
          </p:nvPr>
        </p:nvSpPr>
        <p:spPr>
          <a:xfrm>
            <a:off x="4364182" y="1443456"/>
            <a:ext cx="3248891" cy="4688441"/>
          </a:xfrm>
          <a:ln w="19050">
            <a:solidFill>
              <a:schemeClr val="accent2"/>
            </a:solidFill>
          </a:ln>
        </p:spPr>
        <p:txBody>
          <a:bodyPr/>
          <a:lstStyle/>
          <a:p>
            <a:r>
              <a:rPr lang="fr-FR" sz="4000" dirty="0">
                <a:solidFill>
                  <a:schemeClr val="accent1"/>
                </a:solidFill>
              </a:rPr>
              <a:t>2</a:t>
            </a:r>
          </a:p>
          <a:p>
            <a:pPr lvl="1" algn="l"/>
            <a:r>
              <a:rPr lang="fr-FR" sz="1800" b="1" dirty="0">
                <a:solidFill>
                  <a:schemeClr val="accent1"/>
                </a:solidFill>
              </a:rPr>
              <a:t>Cafés/restaurant traditionnel avec bowling (même salle ou attenante)</a:t>
            </a:r>
          </a:p>
          <a:p>
            <a:pPr lvl="1" algn="l"/>
            <a:endParaRPr lang="fr-FR" sz="1600" dirty="0">
              <a:solidFill>
                <a:schemeClr val="accent1"/>
              </a:solidFill>
            </a:endParaRPr>
          </a:p>
          <a:p>
            <a:pPr marL="285750" lvl="2" indent="-285750" algn="l">
              <a:buFont typeface="Wingdings" panose="05000000000000000000" pitchFamily="2" charset="2"/>
              <a:buChar char="§"/>
            </a:pPr>
            <a:r>
              <a:rPr lang="fr-FR" sz="1400" dirty="0"/>
              <a:t>Tarif CHR à la contenance pour la partie débit de boisson/restauration.</a:t>
            </a:r>
          </a:p>
          <a:p>
            <a:pPr marL="285750" lvl="2" indent="-285750" algn="l">
              <a:buFont typeface="Wingdings" panose="05000000000000000000" pitchFamily="2" charset="2"/>
              <a:buChar char="§"/>
            </a:pPr>
            <a:r>
              <a:rPr lang="fr-FR" sz="1400" dirty="0"/>
              <a:t>+ Tarif CHR/bowling au nombre de pistes pour la partie bowling intégrant la réfaction de 33% (ancien barème remanié).</a:t>
            </a:r>
          </a:p>
        </p:txBody>
      </p:sp>
      <p:sp>
        <p:nvSpPr>
          <p:cNvPr id="18" name="Espace réservé du texte 6">
            <a:extLst>
              <a:ext uri="{FF2B5EF4-FFF2-40B4-BE49-F238E27FC236}">
                <a16:creationId xmlns:a16="http://schemas.microsoft.com/office/drawing/2014/main" id="{0B804931-6EBB-4E40-B23F-4992EA3D235E}"/>
              </a:ext>
            </a:extLst>
          </p:cNvPr>
          <p:cNvSpPr>
            <a:spLocks noGrp="1"/>
          </p:cNvSpPr>
          <p:nvPr>
            <p:ph type="body" sz="quarter" idx="18"/>
          </p:nvPr>
        </p:nvSpPr>
        <p:spPr>
          <a:xfrm>
            <a:off x="7626062" y="1443456"/>
            <a:ext cx="3248891" cy="4688441"/>
          </a:xfrm>
          <a:solidFill>
            <a:schemeClr val="bg1">
              <a:alpha val="84000"/>
            </a:schemeClr>
          </a:solidFill>
          <a:ln w="19050">
            <a:solidFill>
              <a:schemeClr val="accent2"/>
            </a:solidFill>
          </a:ln>
        </p:spPr>
        <p:txBody>
          <a:bodyPr/>
          <a:lstStyle/>
          <a:p>
            <a:r>
              <a:rPr lang="fr-FR" sz="4000" dirty="0">
                <a:solidFill>
                  <a:schemeClr val="accent1"/>
                </a:solidFill>
              </a:rPr>
              <a:t>3</a:t>
            </a:r>
          </a:p>
          <a:p>
            <a:pPr lvl="1" algn="l"/>
            <a:r>
              <a:rPr lang="fr-FR" sz="1800" b="1" dirty="0">
                <a:solidFill>
                  <a:schemeClr val="accent1"/>
                </a:solidFill>
              </a:rPr>
              <a:t>Etablissements EDS-UC équipés d’un bowling (en salle ou attenante)</a:t>
            </a:r>
          </a:p>
          <a:p>
            <a:pPr lvl="1" algn="l"/>
            <a:endParaRPr lang="fr-FR" sz="1600" dirty="0">
              <a:solidFill>
                <a:schemeClr val="accent1"/>
              </a:solidFill>
            </a:endParaRPr>
          </a:p>
          <a:p>
            <a:pPr marL="285750" lvl="2" indent="-285750" algn="l">
              <a:buFont typeface="Wingdings" panose="05000000000000000000" pitchFamily="2" charset="2"/>
              <a:buChar char="§"/>
            </a:pPr>
            <a:r>
              <a:rPr lang="fr-FR" sz="1400" dirty="0"/>
              <a:t>Diffusions couvertes par le contrat EDS-Danse ou Etablissement à ambiance musicale/Bar dansant/Multi-activités (prise en compte de la totalité du chiffre d’affaires réalisé dans l’établissement).</a:t>
            </a:r>
          </a:p>
        </p:txBody>
      </p:sp>
      <p:sp>
        <p:nvSpPr>
          <p:cNvPr id="19" name="Rectangle : coins arrondis 18">
            <a:extLst>
              <a:ext uri="{FF2B5EF4-FFF2-40B4-BE49-F238E27FC236}">
                <a16:creationId xmlns:a16="http://schemas.microsoft.com/office/drawing/2014/main" id="{A9D24F36-20CA-44CA-B202-C9FFAB083BDA}"/>
              </a:ext>
            </a:extLst>
          </p:cNvPr>
          <p:cNvSpPr/>
          <p:nvPr/>
        </p:nvSpPr>
        <p:spPr>
          <a:xfrm>
            <a:off x="8232801" y="5865071"/>
            <a:ext cx="3539095" cy="533652"/>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sz="2000" b="1" dirty="0">
                <a:ln w="6600">
                  <a:solidFill>
                    <a:schemeClr val="accent2"/>
                  </a:solidFill>
                  <a:prstDash val="solid"/>
                </a:ln>
                <a:solidFill>
                  <a:srgbClr val="FFFFFF"/>
                </a:solidFill>
                <a:effectLst>
                  <a:outerShdw dist="38100" dir="2700000" algn="tl" rotWithShape="0">
                    <a:schemeClr val="accent2"/>
                  </a:outerShdw>
                </a:effectLst>
              </a:rPr>
              <a:t>Réduction Adhérent -28%</a:t>
            </a:r>
          </a:p>
        </p:txBody>
      </p:sp>
    </p:spTree>
    <p:extLst>
      <p:ext uri="{BB962C8B-B14F-4D97-AF65-F5344CB8AC3E}">
        <p14:creationId xmlns:p14="http://schemas.microsoft.com/office/powerpoint/2010/main" val="3144122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0F5287-474F-4E3B-A75B-17E22E1E8C75}"/>
              </a:ext>
            </a:extLst>
          </p:cNvPr>
          <p:cNvSpPr>
            <a:spLocks noGrp="1"/>
          </p:cNvSpPr>
          <p:nvPr>
            <p:ph type="title"/>
          </p:nvPr>
        </p:nvSpPr>
        <p:spPr>
          <a:xfrm>
            <a:off x="773999" y="278573"/>
            <a:ext cx="10997897" cy="691200"/>
          </a:xfrm>
        </p:spPr>
        <p:txBody>
          <a:bodyPr/>
          <a:lstStyle/>
          <a:p>
            <a:r>
              <a:rPr lang="fr-FR" dirty="0"/>
              <a:t>PRINCIPALES INFORMATIONS GENERALES</a:t>
            </a:r>
          </a:p>
        </p:txBody>
      </p:sp>
      <p:sp>
        <p:nvSpPr>
          <p:cNvPr id="6" name="Espace réservé du contenu 5">
            <a:extLst>
              <a:ext uri="{FF2B5EF4-FFF2-40B4-BE49-F238E27FC236}">
                <a16:creationId xmlns:a16="http://schemas.microsoft.com/office/drawing/2014/main" id="{0129A4F3-633F-4377-BB59-7036835416F8}"/>
              </a:ext>
            </a:extLst>
          </p:cNvPr>
          <p:cNvSpPr>
            <a:spLocks noGrp="1"/>
          </p:cNvSpPr>
          <p:nvPr>
            <p:ph idx="1"/>
          </p:nvPr>
        </p:nvSpPr>
        <p:spPr>
          <a:xfrm>
            <a:off x="340658" y="780051"/>
            <a:ext cx="11522025" cy="5638678"/>
          </a:xfrm>
        </p:spPr>
        <p:txBody>
          <a:bodyPr numCol="2"/>
          <a:lstStyle/>
          <a:p>
            <a:pPr marL="285750" lvl="0" indent="-285750">
              <a:buFont typeface="Arial" panose="020B0604020202020204" pitchFamily="34" charset="0"/>
              <a:buChar char="•"/>
            </a:pPr>
            <a:endParaRPr lang="fr-FR" sz="1600" b="0" dirty="0">
              <a:solidFill>
                <a:schemeClr val="tx1"/>
              </a:solidFill>
            </a:endParaRPr>
          </a:p>
          <a:p>
            <a:pPr marL="285750" lvl="0" indent="-285750">
              <a:buFont typeface="Arial" panose="020B0604020202020204" pitchFamily="34" charset="0"/>
              <a:buChar char="•"/>
            </a:pPr>
            <a:endParaRPr lang="fr-FR" sz="1600" b="0" dirty="0">
              <a:solidFill>
                <a:schemeClr val="tx1"/>
              </a:solidFill>
            </a:endParaRPr>
          </a:p>
          <a:p>
            <a:pPr marL="285750" lvl="0" indent="-285750">
              <a:buFont typeface="Arial" panose="020B0604020202020204" pitchFamily="34" charset="0"/>
              <a:buChar char="•"/>
            </a:pPr>
            <a:endParaRPr lang="fr-FR" sz="1600" b="0" dirty="0">
              <a:solidFill>
                <a:schemeClr val="tx1"/>
              </a:solidFill>
            </a:endParaRPr>
          </a:p>
          <a:p>
            <a:pPr marL="285750" lvl="0" indent="-285750">
              <a:buFont typeface="Arial" panose="020B0604020202020204" pitchFamily="34" charset="0"/>
              <a:buChar char="•"/>
            </a:pPr>
            <a:r>
              <a:rPr lang="fr-FR" sz="1600" b="0" dirty="0">
                <a:solidFill>
                  <a:schemeClr val="tx1"/>
                </a:solidFill>
              </a:rPr>
              <a:t>Les RGAT entrent en vigueur à partir du 1</a:t>
            </a:r>
            <a:r>
              <a:rPr lang="fr-FR" sz="1600" b="0" baseline="30000" dirty="0">
                <a:solidFill>
                  <a:schemeClr val="tx1"/>
                </a:solidFill>
              </a:rPr>
              <a:t>er</a:t>
            </a:r>
            <a:r>
              <a:rPr lang="fr-FR" sz="1600" b="0" dirty="0">
                <a:solidFill>
                  <a:schemeClr val="tx1"/>
                </a:solidFill>
              </a:rPr>
              <a:t> janvier 2022 (applicables aux établissements dont le chiffre d’affaires est un critère : multi activités/EDS) </a:t>
            </a:r>
            <a:r>
              <a:rPr lang="fr-FR" sz="1600" i="1" dirty="0">
                <a:solidFill>
                  <a:schemeClr val="tx1"/>
                </a:solidFill>
              </a:rPr>
              <a:t>au renouvellement 2022 de leur période d’exercice comptable</a:t>
            </a:r>
            <a:r>
              <a:rPr lang="fr-FR" sz="1600" b="0" i="1" dirty="0">
                <a:solidFill>
                  <a:schemeClr val="tx1"/>
                </a:solidFill>
              </a:rPr>
              <a:t>,</a:t>
            </a:r>
            <a:r>
              <a:rPr lang="fr-FR" sz="1600" b="0" dirty="0">
                <a:solidFill>
                  <a:schemeClr val="tx1"/>
                </a:solidFill>
              </a:rPr>
              <a:t> et s’appliquent bien sûr à tous les clients.</a:t>
            </a:r>
          </a:p>
          <a:p>
            <a:pPr marL="285750" lvl="0" indent="-285750">
              <a:buFont typeface="Arial" panose="020B0604020202020204" pitchFamily="34" charset="0"/>
              <a:buChar char="•"/>
            </a:pPr>
            <a:r>
              <a:rPr lang="fr-FR" sz="1600" b="0" dirty="0">
                <a:solidFill>
                  <a:schemeClr val="tx1"/>
                </a:solidFill>
              </a:rPr>
              <a:t>L’accord de partenariat a vocation à concerner tous les organismes actuellement détenteurs d’un accord dans la sphère CHRD (et à leurs syndicats associés) </a:t>
            </a:r>
          </a:p>
          <a:p>
            <a:pPr marL="351450" lvl="4" indent="-171450">
              <a:buFont typeface="Wingdings" panose="05000000000000000000" pitchFamily="2" charset="2"/>
              <a:buChar char="ü"/>
            </a:pPr>
            <a:endParaRPr lang="fr-FR" sz="1400" dirty="0"/>
          </a:p>
          <a:p>
            <a:pPr marL="351450" lvl="4" indent="-171450">
              <a:buFont typeface="Wingdings" panose="05000000000000000000" pitchFamily="2" charset="2"/>
              <a:buChar char="ü"/>
            </a:pPr>
            <a:endParaRPr lang="fr-FR" sz="1400" dirty="0"/>
          </a:p>
          <a:p>
            <a:pPr marL="351450" lvl="4" indent="-171450">
              <a:buFont typeface="Wingdings" panose="05000000000000000000" pitchFamily="2" charset="2"/>
              <a:buChar char="ü"/>
            </a:pPr>
            <a:endParaRPr lang="fr-FR" sz="1400" dirty="0"/>
          </a:p>
          <a:p>
            <a:pPr marL="351450" lvl="4" indent="-171450">
              <a:buFont typeface="Wingdings" panose="05000000000000000000" pitchFamily="2" charset="2"/>
              <a:buChar char="ü"/>
            </a:pPr>
            <a:endParaRPr lang="fr-FR" sz="1400" dirty="0"/>
          </a:p>
          <a:p>
            <a:pPr marL="351450" lvl="4" indent="-171450">
              <a:buFont typeface="Wingdings" panose="05000000000000000000" pitchFamily="2" charset="2"/>
              <a:buChar char="ü"/>
            </a:pPr>
            <a:endParaRPr lang="fr-FR" sz="1400" dirty="0"/>
          </a:p>
          <a:p>
            <a:pPr marL="351450" lvl="4" indent="-171450">
              <a:buFont typeface="Wingdings" panose="05000000000000000000" pitchFamily="2" charset="2"/>
              <a:buChar char="ü"/>
            </a:pPr>
            <a:endParaRPr lang="fr-FR" sz="1400" dirty="0"/>
          </a:p>
          <a:p>
            <a:pPr marL="351450" lvl="4" indent="-171450">
              <a:buFont typeface="Wingdings" panose="05000000000000000000" pitchFamily="2" charset="2"/>
              <a:buChar char="ü"/>
            </a:pPr>
            <a:endParaRPr lang="fr-FR" sz="1400" dirty="0"/>
          </a:p>
          <a:p>
            <a:pPr marL="351450" lvl="4" indent="-171450">
              <a:buFont typeface="Wingdings" panose="05000000000000000000" pitchFamily="2" charset="2"/>
              <a:buChar char="ü"/>
            </a:pPr>
            <a:endParaRPr lang="fr-FR" sz="1400" dirty="0"/>
          </a:p>
          <a:p>
            <a:pPr marL="351450" lvl="4" indent="-171450">
              <a:buFont typeface="Wingdings" panose="05000000000000000000" pitchFamily="2" charset="2"/>
              <a:buChar char="ü"/>
            </a:pPr>
            <a:endParaRPr lang="fr-FR" sz="1400" dirty="0"/>
          </a:p>
          <a:p>
            <a:pPr marL="351450" lvl="4" indent="-171450">
              <a:buFont typeface="Wingdings" panose="05000000000000000000" pitchFamily="2" charset="2"/>
              <a:buChar char="ü"/>
            </a:pPr>
            <a:endParaRPr lang="fr-FR" sz="1400" dirty="0"/>
          </a:p>
          <a:p>
            <a:pPr marL="285750" indent="-285750">
              <a:buFont typeface="Arial" panose="020B0604020202020204" pitchFamily="34" charset="0"/>
              <a:buChar char="•"/>
            </a:pPr>
            <a:r>
              <a:rPr lang="fr-FR" sz="1600" dirty="0">
                <a:solidFill>
                  <a:schemeClr val="accent1"/>
                </a:solidFill>
              </a:rPr>
              <a:t>Les CGR conclus avec les établissements devront être mis à niveau au 1</a:t>
            </a:r>
            <a:r>
              <a:rPr lang="fr-FR" sz="1600" baseline="30000" dirty="0">
                <a:solidFill>
                  <a:schemeClr val="accent1"/>
                </a:solidFill>
              </a:rPr>
              <a:t>er</a:t>
            </a:r>
            <a:r>
              <a:rPr lang="fr-FR" sz="1600" dirty="0">
                <a:solidFill>
                  <a:schemeClr val="accent1"/>
                </a:solidFill>
              </a:rPr>
              <a:t> jour de leur exercice social débutant à compter du 1</a:t>
            </a:r>
            <a:r>
              <a:rPr lang="fr-FR" sz="1600" baseline="30000" dirty="0">
                <a:solidFill>
                  <a:schemeClr val="accent1"/>
                </a:solidFill>
              </a:rPr>
              <a:t>er</a:t>
            </a:r>
            <a:r>
              <a:rPr lang="fr-FR" sz="1600" dirty="0">
                <a:solidFill>
                  <a:schemeClr val="accent1"/>
                </a:solidFill>
              </a:rPr>
              <a:t> janvier 2022,</a:t>
            </a:r>
          </a:p>
          <a:p>
            <a:pPr marL="465750" lvl="4" indent="-285750">
              <a:buFont typeface="Wingdings" panose="05000000000000000000" pitchFamily="2" charset="2"/>
              <a:buChar char="ü"/>
            </a:pPr>
            <a:r>
              <a:rPr lang="fr-FR" sz="1400" dirty="0">
                <a:solidFill>
                  <a:schemeClr val="tx1"/>
                </a:solidFill>
              </a:rPr>
              <a:t>Soit par LETTRE AVENANT pour ceux d’entre eux donc le dispositif de détermination du montant des droits ne change pas: discothèques, cabarets, revues, clubs électro;</a:t>
            </a:r>
          </a:p>
          <a:p>
            <a:pPr marL="465750" lvl="4" indent="-285750">
              <a:buFont typeface="Wingdings" panose="05000000000000000000" pitchFamily="2" charset="2"/>
              <a:buChar char="ü"/>
            </a:pPr>
            <a:r>
              <a:rPr lang="fr-FR" sz="1400" dirty="0">
                <a:solidFill>
                  <a:schemeClr val="tx1"/>
                </a:solidFill>
              </a:rPr>
              <a:t>Soit par signature d’un nouveau contrat SE SUBSTITUANT aux conventions antérieures pour les établissements mixtes/multi-activités et les BAM pour l’essentiel.</a:t>
            </a:r>
            <a:endParaRPr lang="fr-FR" sz="1400" b="0" dirty="0">
              <a:solidFill>
                <a:schemeClr val="tx1"/>
              </a:solidFill>
            </a:endParaRPr>
          </a:p>
          <a:p>
            <a:pPr marL="285750" indent="-285750">
              <a:buFont typeface="Arial" panose="020B0604020202020204" pitchFamily="34" charset="0"/>
              <a:buChar char="•"/>
            </a:pPr>
            <a:r>
              <a:rPr lang="fr-FR" sz="1600" dirty="0">
                <a:solidFill>
                  <a:schemeClr val="accent1"/>
                </a:solidFill>
              </a:rPr>
              <a:t>ATTENTION</a:t>
            </a:r>
            <a:r>
              <a:rPr lang="fr-FR" sz="1600" b="0" dirty="0">
                <a:solidFill>
                  <a:schemeClr val="tx1"/>
                </a:solidFill>
              </a:rPr>
              <a:t>: nous allons mettre en œuvre un dispositif par lequel les syndicats vont vous apporter leur soutien dans l’obtention des signatures des contrats avec, dans ce cas, 5% de réduction adhérent supplémentaire en 2022 (33% au lieu de 28% ou 17% au lieu de 12%) pour les contrats signés grâce aux syndicats associés et les fédérations départementales (information à venir),</a:t>
            </a:r>
          </a:p>
          <a:p>
            <a:pPr lvl="0"/>
            <a:endParaRPr lang="fr-FR" sz="1600" b="0" dirty="0">
              <a:solidFill>
                <a:schemeClr val="tx1"/>
              </a:solidFill>
            </a:endParaRPr>
          </a:p>
        </p:txBody>
      </p:sp>
      <p:sp>
        <p:nvSpPr>
          <p:cNvPr id="4" name="Espace réservé du pied de page 3">
            <a:extLst>
              <a:ext uri="{FF2B5EF4-FFF2-40B4-BE49-F238E27FC236}">
                <a16:creationId xmlns:a16="http://schemas.microsoft.com/office/drawing/2014/main" id="{2DDB919C-27A1-4C23-9814-28953D62AA6F}"/>
              </a:ext>
            </a:extLst>
          </p:cNvPr>
          <p:cNvSpPr>
            <a:spLocks noGrp="1"/>
          </p:cNvSpPr>
          <p:nvPr>
            <p:ph type="ftr" sz="quarter" idx="11"/>
          </p:nvPr>
        </p:nvSpPr>
        <p:spPr/>
        <p:txBody>
          <a:bodyPr/>
          <a:lstStyle/>
          <a:p>
            <a:r>
              <a:rPr lang="fr-FR"/>
              <a:t>Direction du Réseau - Réforme CHRD 2022</a:t>
            </a:r>
            <a:endParaRPr lang="fr-FR" dirty="0"/>
          </a:p>
        </p:txBody>
      </p:sp>
      <p:sp>
        <p:nvSpPr>
          <p:cNvPr id="5" name="Espace réservé du numéro de diapositive 4">
            <a:extLst>
              <a:ext uri="{FF2B5EF4-FFF2-40B4-BE49-F238E27FC236}">
                <a16:creationId xmlns:a16="http://schemas.microsoft.com/office/drawing/2014/main" id="{6EAE49D1-2F15-40E5-9218-60D847F15002}"/>
              </a:ext>
            </a:extLst>
          </p:cNvPr>
          <p:cNvSpPr>
            <a:spLocks noGrp="1"/>
          </p:cNvSpPr>
          <p:nvPr>
            <p:ph type="sldNum" sz="quarter" idx="12"/>
          </p:nvPr>
        </p:nvSpPr>
        <p:spPr/>
        <p:txBody>
          <a:bodyPr/>
          <a:lstStyle/>
          <a:p>
            <a:fld id="{746EC8D2-98DA-6647-9D70-EF804C5DC6D9}" type="slidenum">
              <a:rPr lang="fr-FR" smtClean="0"/>
              <a:t>2</a:t>
            </a:fld>
            <a:endParaRPr lang="fr-FR"/>
          </a:p>
        </p:txBody>
      </p:sp>
    </p:spTree>
    <p:extLst>
      <p:ext uri="{BB962C8B-B14F-4D97-AF65-F5344CB8AC3E}">
        <p14:creationId xmlns:p14="http://schemas.microsoft.com/office/powerpoint/2010/main" val="26482982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9B67EE-042B-4545-8B00-36829D8D837C}"/>
              </a:ext>
            </a:extLst>
          </p:cNvPr>
          <p:cNvSpPr>
            <a:spLocks noGrp="1"/>
          </p:cNvSpPr>
          <p:nvPr>
            <p:ph type="title"/>
          </p:nvPr>
        </p:nvSpPr>
        <p:spPr>
          <a:xfrm>
            <a:off x="773999" y="288000"/>
            <a:ext cx="10997897" cy="691200"/>
          </a:xfrm>
        </p:spPr>
        <p:txBody>
          <a:bodyPr/>
          <a:lstStyle/>
          <a:p>
            <a:r>
              <a:rPr lang="fr-FR" dirty="0"/>
              <a:t>Synthèse </a:t>
            </a:r>
            <a:r>
              <a:rPr lang="fr-FR" b="1" dirty="0">
                <a:effectLst>
                  <a:outerShdw blurRad="38100" dist="38100" dir="2700000" algn="tl">
                    <a:srgbClr val="000000">
                      <a:alpha val="43137"/>
                    </a:srgbClr>
                  </a:outerShdw>
                </a:effectLst>
              </a:rPr>
              <a:t>bowling</a:t>
            </a:r>
          </a:p>
        </p:txBody>
      </p:sp>
      <p:sp>
        <p:nvSpPr>
          <p:cNvPr id="3" name="Espace réservé du pied de page 2">
            <a:extLst>
              <a:ext uri="{FF2B5EF4-FFF2-40B4-BE49-F238E27FC236}">
                <a16:creationId xmlns:a16="http://schemas.microsoft.com/office/drawing/2014/main" id="{BEE56EE7-DA48-4329-9016-1902545F773C}"/>
              </a:ext>
            </a:extLst>
          </p:cNvPr>
          <p:cNvSpPr>
            <a:spLocks noGrp="1"/>
          </p:cNvSpPr>
          <p:nvPr>
            <p:ph type="ftr" sz="quarter" idx="11"/>
          </p:nvPr>
        </p:nvSpPr>
        <p:spPr/>
        <p:txBody>
          <a:bodyPr/>
          <a:lstStyle/>
          <a:p>
            <a:r>
              <a:rPr lang="fr-FR"/>
              <a:t>Direction du Réseau - Réforme CHRD 2022</a:t>
            </a:r>
          </a:p>
        </p:txBody>
      </p:sp>
      <p:sp>
        <p:nvSpPr>
          <p:cNvPr id="4" name="Espace réservé du numéro de diapositive 3">
            <a:extLst>
              <a:ext uri="{FF2B5EF4-FFF2-40B4-BE49-F238E27FC236}">
                <a16:creationId xmlns:a16="http://schemas.microsoft.com/office/drawing/2014/main" id="{6B03D049-2AC8-4D74-8626-FA95AC895CBE}"/>
              </a:ext>
            </a:extLst>
          </p:cNvPr>
          <p:cNvSpPr>
            <a:spLocks noGrp="1"/>
          </p:cNvSpPr>
          <p:nvPr>
            <p:ph type="sldNum" sz="quarter" idx="12"/>
          </p:nvPr>
        </p:nvSpPr>
        <p:spPr/>
        <p:txBody>
          <a:bodyPr/>
          <a:lstStyle/>
          <a:p>
            <a:fld id="{746EC8D2-98DA-6647-9D70-EF804C5DC6D9}" type="slidenum">
              <a:rPr lang="fr-FR" smtClean="0"/>
              <a:t>20</a:t>
            </a:fld>
            <a:endParaRPr lang="fr-FR"/>
          </a:p>
        </p:txBody>
      </p:sp>
      <p:sp>
        <p:nvSpPr>
          <p:cNvPr id="9" name="Rectangle 8">
            <a:extLst>
              <a:ext uri="{FF2B5EF4-FFF2-40B4-BE49-F238E27FC236}">
                <a16:creationId xmlns:a16="http://schemas.microsoft.com/office/drawing/2014/main" id="{5AC40814-A824-4CB6-AB5B-A575153CD996}"/>
              </a:ext>
            </a:extLst>
          </p:cNvPr>
          <p:cNvSpPr/>
          <p:nvPr/>
        </p:nvSpPr>
        <p:spPr>
          <a:xfrm>
            <a:off x="666347" y="2814922"/>
            <a:ext cx="4351131" cy="1152144"/>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a:t>CHR et Bowling attenant</a:t>
            </a:r>
          </a:p>
        </p:txBody>
      </p:sp>
      <p:sp>
        <p:nvSpPr>
          <p:cNvPr id="12" name="Rectangle 11">
            <a:extLst>
              <a:ext uri="{FF2B5EF4-FFF2-40B4-BE49-F238E27FC236}">
                <a16:creationId xmlns:a16="http://schemas.microsoft.com/office/drawing/2014/main" id="{BD07B526-563E-4A41-BFD7-AC8D8615E18C}"/>
              </a:ext>
            </a:extLst>
          </p:cNvPr>
          <p:cNvSpPr/>
          <p:nvPr/>
        </p:nvSpPr>
        <p:spPr>
          <a:xfrm>
            <a:off x="666347" y="4340540"/>
            <a:ext cx="4351131" cy="1152144"/>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a:t>Salles de jeux, espaces avec appareils en libre-service, et parties communes (sans salle de débit)</a:t>
            </a:r>
          </a:p>
        </p:txBody>
      </p:sp>
      <p:sp>
        <p:nvSpPr>
          <p:cNvPr id="14" name="Rectangle 13">
            <a:extLst>
              <a:ext uri="{FF2B5EF4-FFF2-40B4-BE49-F238E27FC236}">
                <a16:creationId xmlns:a16="http://schemas.microsoft.com/office/drawing/2014/main" id="{78D2203E-6821-4935-81E3-8B70C5912F02}"/>
              </a:ext>
            </a:extLst>
          </p:cNvPr>
          <p:cNvSpPr/>
          <p:nvPr/>
        </p:nvSpPr>
        <p:spPr>
          <a:xfrm>
            <a:off x="6987229" y="4678371"/>
            <a:ext cx="3882207"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Nouveau Barème « Salle de jeux, appareils à monnayeurs, parties communes » sans salle de débit</a:t>
            </a:r>
          </a:p>
          <a:p>
            <a:pPr algn="ctr"/>
            <a:r>
              <a:rPr lang="fr-FR" dirty="0"/>
              <a:t>(une seule autorisation)</a:t>
            </a:r>
          </a:p>
        </p:txBody>
      </p:sp>
      <p:sp>
        <p:nvSpPr>
          <p:cNvPr id="23" name="Rectangle 22">
            <a:extLst>
              <a:ext uri="{FF2B5EF4-FFF2-40B4-BE49-F238E27FC236}">
                <a16:creationId xmlns:a16="http://schemas.microsoft.com/office/drawing/2014/main" id="{94E0B668-B10A-4450-A894-B8D6BBEDA58B}"/>
              </a:ext>
            </a:extLst>
          </p:cNvPr>
          <p:cNvSpPr/>
          <p:nvPr/>
        </p:nvSpPr>
        <p:spPr>
          <a:xfrm>
            <a:off x="6987228" y="1413730"/>
            <a:ext cx="3882207" cy="14622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Nouveau Barème « EDS - Danse, Ambiance, multi-activités »</a:t>
            </a:r>
          </a:p>
          <a:p>
            <a:pPr algn="ctr"/>
            <a:r>
              <a:rPr lang="fr-FR" dirty="0"/>
              <a:t>(une seule autorisation)</a:t>
            </a:r>
          </a:p>
        </p:txBody>
      </p:sp>
      <p:sp>
        <p:nvSpPr>
          <p:cNvPr id="25" name="Rectangle 24">
            <a:extLst>
              <a:ext uri="{FF2B5EF4-FFF2-40B4-BE49-F238E27FC236}">
                <a16:creationId xmlns:a16="http://schemas.microsoft.com/office/drawing/2014/main" id="{877BD54B-06D3-4479-8754-5696CA184785}"/>
              </a:ext>
            </a:extLst>
          </p:cNvPr>
          <p:cNvSpPr/>
          <p:nvPr/>
        </p:nvSpPr>
        <p:spPr>
          <a:xfrm>
            <a:off x="6987229" y="3185445"/>
            <a:ext cx="3882207"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Barème CHR incluant bowling, jeux d’arcade etc. dans débit de boisson (une seule autorisation)</a:t>
            </a:r>
          </a:p>
        </p:txBody>
      </p:sp>
      <p:sp>
        <p:nvSpPr>
          <p:cNvPr id="27" name="Rectangle 26">
            <a:extLst>
              <a:ext uri="{FF2B5EF4-FFF2-40B4-BE49-F238E27FC236}">
                <a16:creationId xmlns:a16="http://schemas.microsoft.com/office/drawing/2014/main" id="{10D632DF-EA1A-455E-B525-38762B01BB47}"/>
              </a:ext>
            </a:extLst>
          </p:cNvPr>
          <p:cNvSpPr/>
          <p:nvPr/>
        </p:nvSpPr>
        <p:spPr>
          <a:xfrm>
            <a:off x="773999" y="1413729"/>
            <a:ext cx="4351131" cy="1462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a:t>Complexes de loisirs et/ou </a:t>
            </a:r>
            <a:r>
              <a:rPr lang="fr-FR" sz="1600" b="1" dirty="0"/>
              <a:t>bowlings</a:t>
            </a:r>
            <a:r>
              <a:rPr lang="fr-FR" sz="1600" dirty="0"/>
              <a:t> avec bar/restaurant (multi-autorisations) et/ou Discothèques, BAM/RAM, Bars de nuit, bars dansants, bar libertin, clubs échangistes, …, </a:t>
            </a:r>
            <a:r>
              <a:rPr lang="fr-FR" sz="1600" b="1" dirty="0"/>
              <a:t>avec Bowling</a:t>
            </a:r>
          </a:p>
        </p:txBody>
      </p:sp>
      <p:sp>
        <p:nvSpPr>
          <p:cNvPr id="28" name="Rectangle 27">
            <a:extLst>
              <a:ext uri="{FF2B5EF4-FFF2-40B4-BE49-F238E27FC236}">
                <a16:creationId xmlns:a16="http://schemas.microsoft.com/office/drawing/2014/main" id="{8E19C1C8-812E-4BD5-8930-CC99A1FDC1CC}"/>
              </a:ext>
            </a:extLst>
          </p:cNvPr>
          <p:cNvSpPr/>
          <p:nvPr/>
        </p:nvSpPr>
        <p:spPr>
          <a:xfrm>
            <a:off x="774000" y="3249451"/>
            <a:ext cx="4351131" cy="11521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a:t>CHR et Bowling</a:t>
            </a:r>
          </a:p>
        </p:txBody>
      </p:sp>
      <p:sp>
        <p:nvSpPr>
          <p:cNvPr id="29" name="Rectangle 28">
            <a:extLst>
              <a:ext uri="{FF2B5EF4-FFF2-40B4-BE49-F238E27FC236}">
                <a16:creationId xmlns:a16="http://schemas.microsoft.com/office/drawing/2014/main" id="{92BDCE2F-CA88-4EB0-BA3D-98538E32AD8E}"/>
              </a:ext>
            </a:extLst>
          </p:cNvPr>
          <p:cNvSpPr/>
          <p:nvPr/>
        </p:nvSpPr>
        <p:spPr>
          <a:xfrm>
            <a:off x="774000" y="4775069"/>
            <a:ext cx="4351131" cy="11521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a:t>Salles de jeux, espaces avec appareils en libre-service, et parties communes Bowling, …</a:t>
            </a:r>
          </a:p>
          <a:p>
            <a:r>
              <a:rPr lang="fr-FR" dirty="0"/>
              <a:t>sans salle de débit </a:t>
            </a:r>
          </a:p>
        </p:txBody>
      </p:sp>
      <p:sp>
        <p:nvSpPr>
          <p:cNvPr id="35" name="Flèche : bas 34">
            <a:extLst>
              <a:ext uri="{FF2B5EF4-FFF2-40B4-BE49-F238E27FC236}">
                <a16:creationId xmlns:a16="http://schemas.microsoft.com/office/drawing/2014/main" id="{847A44D2-F8EC-4F55-A658-C49C55C9361C}"/>
              </a:ext>
            </a:extLst>
          </p:cNvPr>
          <p:cNvSpPr/>
          <p:nvPr/>
        </p:nvSpPr>
        <p:spPr>
          <a:xfrm rot="16200000">
            <a:off x="5853658" y="1655910"/>
            <a:ext cx="457200" cy="1324364"/>
          </a:xfrm>
          <a:prstGeom prst="down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6" name="Flèche : bas 35">
            <a:extLst>
              <a:ext uri="{FF2B5EF4-FFF2-40B4-BE49-F238E27FC236}">
                <a16:creationId xmlns:a16="http://schemas.microsoft.com/office/drawing/2014/main" id="{955AB1A8-057E-4FE8-976B-E980BB12698B}"/>
              </a:ext>
            </a:extLst>
          </p:cNvPr>
          <p:cNvSpPr/>
          <p:nvPr/>
        </p:nvSpPr>
        <p:spPr>
          <a:xfrm rot="16200000">
            <a:off x="5853659" y="3181528"/>
            <a:ext cx="457200" cy="1324364"/>
          </a:xfrm>
          <a:prstGeom prst="down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7" name="Flèche : bas 36">
            <a:extLst>
              <a:ext uri="{FF2B5EF4-FFF2-40B4-BE49-F238E27FC236}">
                <a16:creationId xmlns:a16="http://schemas.microsoft.com/office/drawing/2014/main" id="{C053D37B-55F7-42C7-82AA-3672F1B8625F}"/>
              </a:ext>
            </a:extLst>
          </p:cNvPr>
          <p:cNvSpPr/>
          <p:nvPr/>
        </p:nvSpPr>
        <p:spPr>
          <a:xfrm rot="16200000">
            <a:off x="5853660" y="4707145"/>
            <a:ext cx="457200" cy="1324364"/>
          </a:xfrm>
          <a:prstGeom prst="down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17441621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1310EC-FEC8-3449-9F4C-478581923F89}"/>
              </a:ext>
            </a:extLst>
          </p:cNvPr>
          <p:cNvSpPr>
            <a:spLocks noGrp="1"/>
          </p:cNvSpPr>
          <p:nvPr>
            <p:ph type="ctrTitle"/>
          </p:nvPr>
        </p:nvSpPr>
        <p:spPr>
          <a:xfrm>
            <a:off x="6539345" y="2933782"/>
            <a:ext cx="4710546" cy="418576"/>
          </a:xfrm>
        </p:spPr>
        <p:txBody>
          <a:bodyPr/>
          <a:lstStyle/>
          <a:p>
            <a:r>
              <a:rPr lang="fr-FR" sz="3200" dirty="0"/>
              <a:t>ANNEXES</a:t>
            </a:r>
          </a:p>
        </p:txBody>
      </p:sp>
      <p:sp>
        <p:nvSpPr>
          <p:cNvPr id="3" name="Espace réservé du texte 2">
            <a:extLst>
              <a:ext uri="{FF2B5EF4-FFF2-40B4-BE49-F238E27FC236}">
                <a16:creationId xmlns:a16="http://schemas.microsoft.com/office/drawing/2014/main" id="{F08C60E7-51C5-1141-BA4E-4CF6570013CC}"/>
              </a:ext>
            </a:extLst>
          </p:cNvPr>
          <p:cNvSpPr>
            <a:spLocks noGrp="1"/>
          </p:cNvSpPr>
          <p:nvPr>
            <p:ph type="body" sz="quarter" idx="10"/>
          </p:nvPr>
        </p:nvSpPr>
        <p:spPr/>
        <p:txBody>
          <a:bodyPr/>
          <a:lstStyle/>
          <a:p>
            <a:r>
              <a:rPr lang="fr-FR" dirty="0"/>
              <a:t>05</a:t>
            </a:r>
          </a:p>
        </p:txBody>
      </p:sp>
    </p:spTree>
    <p:extLst>
      <p:ext uri="{BB962C8B-B14F-4D97-AF65-F5344CB8AC3E}">
        <p14:creationId xmlns:p14="http://schemas.microsoft.com/office/powerpoint/2010/main" val="33836964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6927FC-15BB-457E-A460-3ED1685C5BFC}"/>
              </a:ext>
            </a:extLst>
          </p:cNvPr>
          <p:cNvSpPr>
            <a:spLocks noGrp="1"/>
          </p:cNvSpPr>
          <p:nvPr>
            <p:ph type="title"/>
          </p:nvPr>
        </p:nvSpPr>
        <p:spPr/>
        <p:txBody>
          <a:bodyPr/>
          <a:lstStyle/>
          <a:p>
            <a:r>
              <a:rPr lang="fr-FR" dirty="0"/>
              <a:t>Montée en charge:</a:t>
            </a:r>
          </a:p>
        </p:txBody>
      </p:sp>
      <p:sp>
        <p:nvSpPr>
          <p:cNvPr id="3" name="Espace réservé du pied de page 2">
            <a:extLst>
              <a:ext uri="{FF2B5EF4-FFF2-40B4-BE49-F238E27FC236}">
                <a16:creationId xmlns:a16="http://schemas.microsoft.com/office/drawing/2014/main" id="{3FC4DCCF-1E35-4DD0-AE6C-0617A4D05C92}"/>
              </a:ext>
            </a:extLst>
          </p:cNvPr>
          <p:cNvSpPr>
            <a:spLocks noGrp="1"/>
          </p:cNvSpPr>
          <p:nvPr>
            <p:ph type="ftr" sz="quarter" idx="11"/>
          </p:nvPr>
        </p:nvSpPr>
        <p:spPr/>
        <p:txBody>
          <a:bodyPr/>
          <a:lstStyle/>
          <a:p>
            <a:r>
              <a:rPr lang="fr-FR"/>
              <a:t>Direction du Réseau - Réforme CHRD 2022</a:t>
            </a:r>
          </a:p>
        </p:txBody>
      </p:sp>
      <p:sp>
        <p:nvSpPr>
          <p:cNvPr id="4" name="Espace réservé du numéro de diapositive 3">
            <a:extLst>
              <a:ext uri="{FF2B5EF4-FFF2-40B4-BE49-F238E27FC236}">
                <a16:creationId xmlns:a16="http://schemas.microsoft.com/office/drawing/2014/main" id="{9241FBD4-72CA-44D1-A277-74A14B5D4080}"/>
              </a:ext>
            </a:extLst>
          </p:cNvPr>
          <p:cNvSpPr>
            <a:spLocks noGrp="1"/>
          </p:cNvSpPr>
          <p:nvPr>
            <p:ph type="sldNum" sz="quarter" idx="12"/>
          </p:nvPr>
        </p:nvSpPr>
        <p:spPr/>
        <p:txBody>
          <a:bodyPr/>
          <a:lstStyle/>
          <a:p>
            <a:fld id="{746EC8D2-98DA-6647-9D70-EF804C5DC6D9}" type="slidenum">
              <a:rPr lang="fr-FR" smtClean="0"/>
              <a:t>22</a:t>
            </a:fld>
            <a:endParaRPr lang="fr-FR"/>
          </a:p>
        </p:txBody>
      </p:sp>
      <p:sp>
        <p:nvSpPr>
          <p:cNvPr id="7" name="ZoneTexte 6">
            <a:extLst>
              <a:ext uri="{FF2B5EF4-FFF2-40B4-BE49-F238E27FC236}">
                <a16:creationId xmlns:a16="http://schemas.microsoft.com/office/drawing/2014/main" id="{E7FFC1D9-3B76-400B-9C27-D04E83CC763A}"/>
              </a:ext>
            </a:extLst>
          </p:cNvPr>
          <p:cNvSpPr txBox="1"/>
          <p:nvPr/>
        </p:nvSpPr>
        <p:spPr>
          <a:xfrm>
            <a:off x="420104" y="1205589"/>
            <a:ext cx="4462981" cy="4308872"/>
          </a:xfrm>
          <a:prstGeom prst="rect">
            <a:avLst/>
          </a:prstGeom>
          <a:noFill/>
        </p:spPr>
        <p:txBody>
          <a:bodyPr wrap="square" rtlCol="0">
            <a:spAutoFit/>
          </a:bodyPr>
          <a:lstStyle/>
          <a:p>
            <a:r>
              <a:rPr lang="fr-FR" sz="2000" b="1" dirty="0">
                <a:solidFill>
                  <a:schemeClr val="accent2"/>
                </a:solidFill>
              </a:rPr>
              <a:t>Nouveau dispositif plus simple et opérationnel</a:t>
            </a:r>
            <a:r>
              <a:rPr lang="fr-FR" dirty="0">
                <a:solidFill>
                  <a:schemeClr val="accent2"/>
                </a:solidFill>
              </a:rPr>
              <a:t> :</a:t>
            </a:r>
          </a:p>
          <a:p>
            <a:endParaRPr lang="fr-FR" dirty="0">
              <a:solidFill>
                <a:schemeClr val="accent2"/>
              </a:solidFill>
            </a:endParaRPr>
          </a:p>
          <a:p>
            <a:pPr marL="285750" indent="-285750">
              <a:buFont typeface="Wingdings" panose="05000000000000000000" pitchFamily="2" charset="2"/>
              <a:buChar char="§"/>
            </a:pPr>
            <a:r>
              <a:rPr lang="fr-FR" dirty="0">
                <a:solidFill>
                  <a:schemeClr val="accent2"/>
                </a:solidFill>
              </a:rPr>
              <a:t>Une seule mesure de l’écart à la mise en œuvre du nouveau barème.</a:t>
            </a:r>
          </a:p>
          <a:p>
            <a:pPr marL="285750" indent="-285750">
              <a:buFont typeface="Wingdings" panose="05000000000000000000" pitchFamily="2" charset="2"/>
              <a:buChar char="§"/>
            </a:pPr>
            <a:endParaRPr lang="fr-FR" dirty="0">
              <a:solidFill>
                <a:schemeClr val="accent2"/>
              </a:solidFill>
            </a:endParaRPr>
          </a:p>
          <a:p>
            <a:pPr marL="285750" indent="-285750">
              <a:buFont typeface="Wingdings" panose="05000000000000000000" pitchFamily="2" charset="2"/>
              <a:buChar char="§"/>
            </a:pPr>
            <a:r>
              <a:rPr lang="fr-FR" dirty="0">
                <a:solidFill>
                  <a:schemeClr val="accent2"/>
                </a:solidFill>
              </a:rPr>
              <a:t>Une montée en charge convenue dès le départ et qui s’applique dans le temps sans changement.</a:t>
            </a:r>
          </a:p>
          <a:p>
            <a:pPr marL="285750" indent="-285750">
              <a:buFont typeface="Wingdings" panose="05000000000000000000" pitchFamily="2" charset="2"/>
              <a:buChar char="§"/>
            </a:pPr>
            <a:endParaRPr lang="fr-FR" dirty="0">
              <a:solidFill>
                <a:schemeClr val="accent2"/>
              </a:solidFill>
            </a:endParaRPr>
          </a:p>
          <a:p>
            <a:pPr marL="285750" indent="-285750">
              <a:buFont typeface="Wingdings" panose="05000000000000000000" pitchFamily="2" charset="2"/>
              <a:buChar char="§"/>
            </a:pPr>
            <a:r>
              <a:rPr lang="fr-FR" dirty="0">
                <a:solidFill>
                  <a:schemeClr val="accent2"/>
                </a:solidFill>
              </a:rPr>
              <a:t>Application à compter d’un écart de </a:t>
            </a:r>
            <a:r>
              <a:rPr lang="fr-FR" b="1" dirty="0">
                <a:solidFill>
                  <a:schemeClr val="accent2"/>
                </a:solidFill>
              </a:rPr>
              <a:t>1,18 </a:t>
            </a:r>
            <a:r>
              <a:rPr lang="fr-FR" dirty="0">
                <a:solidFill>
                  <a:schemeClr val="accent2"/>
                </a:solidFill>
              </a:rPr>
              <a:t>(nouveau tarif / ancien tarif) sur la base du TR antérieur quel qu’il soit (avec/sans garde-fou, hors remises </a:t>
            </a:r>
            <a:r>
              <a:rPr lang="fr-FR" dirty="0" err="1">
                <a:solidFill>
                  <a:schemeClr val="accent2"/>
                </a:solidFill>
              </a:rPr>
              <a:t>Covid</a:t>
            </a:r>
            <a:r>
              <a:rPr lang="fr-FR" dirty="0">
                <a:solidFill>
                  <a:schemeClr val="accent2"/>
                </a:solidFill>
              </a:rPr>
              <a:t>).</a:t>
            </a:r>
          </a:p>
        </p:txBody>
      </p:sp>
      <p:graphicFrame>
        <p:nvGraphicFramePr>
          <p:cNvPr id="8" name="Tableau 7">
            <a:extLst>
              <a:ext uri="{FF2B5EF4-FFF2-40B4-BE49-F238E27FC236}">
                <a16:creationId xmlns:a16="http://schemas.microsoft.com/office/drawing/2014/main" id="{06AF3491-8A47-4F7F-97ED-E033AC048B5F}"/>
              </a:ext>
            </a:extLst>
          </p:cNvPr>
          <p:cNvGraphicFramePr>
            <a:graphicFrameLocks noGrp="1"/>
          </p:cNvGraphicFramePr>
          <p:nvPr>
            <p:extLst>
              <p:ext uri="{D42A27DB-BD31-4B8C-83A1-F6EECF244321}">
                <p14:modId xmlns:p14="http://schemas.microsoft.com/office/powerpoint/2010/main" val="2020569375"/>
              </p:ext>
            </p:extLst>
          </p:nvPr>
        </p:nvGraphicFramePr>
        <p:xfrm>
          <a:off x="6096000" y="1205589"/>
          <a:ext cx="5939790" cy="1217994"/>
        </p:xfrm>
        <a:graphic>
          <a:graphicData uri="http://schemas.openxmlformats.org/drawingml/2006/table">
            <a:tbl>
              <a:tblPr firstRow="1" firstCol="1" bandRow="1">
                <a:tableStyleId>{21E4AEA4-8DFA-4A89-87EB-49C32662AFE0}</a:tableStyleId>
              </a:tblPr>
              <a:tblGrid>
                <a:gridCol w="349250">
                  <a:extLst>
                    <a:ext uri="{9D8B030D-6E8A-4147-A177-3AD203B41FA5}">
                      <a16:colId xmlns:a16="http://schemas.microsoft.com/office/drawing/2014/main" val="3831794585"/>
                    </a:ext>
                  </a:extLst>
                </a:gridCol>
                <a:gridCol w="3151505">
                  <a:extLst>
                    <a:ext uri="{9D8B030D-6E8A-4147-A177-3AD203B41FA5}">
                      <a16:colId xmlns:a16="http://schemas.microsoft.com/office/drawing/2014/main" val="195968369"/>
                    </a:ext>
                  </a:extLst>
                </a:gridCol>
                <a:gridCol w="2439035">
                  <a:extLst>
                    <a:ext uri="{9D8B030D-6E8A-4147-A177-3AD203B41FA5}">
                      <a16:colId xmlns:a16="http://schemas.microsoft.com/office/drawing/2014/main" val="3090132592"/>
                    </a:ext>
                  </a:extLst>
                </a:gridCol>
              </a:tblGrid>
              <a:tr h="320675">
                <a:tc gridSpan="3">
                  <a:txBody>
                    <a:bodyPr/>
                    <a:lstStyle/>
                    <a:p>
                      <a:pPr algn="ctr">
                        <a:lnSpc>
                          <a:spcPts val="1300"/>
                        </a:lnSpc>
                        <a:spcAft>
                          <a:spcPts val="0"/>
                        </a:spcAft>
                      </a:pPr>
                      <a:r>
                        <a:rPr lang="fr-FR" sz="1100" dirty="0">
                          <a:effectLst/>
                        </a:rPr>
                        <a:t>Coefficient de 1,18 à 1,5 - Processus sur 2 ans.</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981367638"/>
                  </a:ext>
                </a:extLst>
              </a:tr>
              <a:tr h="308610">
                <a:tc gridSpan="2">
                  <a:txBody>
                    <a:bodyPr/>
                    <a:lstStyle/>
                    <a:p>
                      <a:pPr algn="ctr">
                        <a:lnSpc>
                          <a:spcPts val="1300"/>
                        </a:lnSpc>
                        <a:spcAft>
                          <a:spcPts val="0"/>
                        </a:spcAft>
                      </a:pPr>
                      <a:r>
                        <a:rPr lang="fr-FR" sz="900">
                          <a:effectLst/>
                        </a:rPr>
                        <a:t>Année de renouvellement du contrat</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fr-FR"/>
                    </a:p>
                  </a:txBody>
                  <a:tcPr/>
                </a:tc>
                <a:tc>
                  <a:txBody>
                    <a:bodyPr/>
                    <a:lstStyle/>
                    <a:p>
                      <a:pPr algn="ctr">
                        <a:lnSpc>
                          <a:spcPts val="1300"/>
                        </a:lnSpc>
                        <a:spcAft>
                          <a:spcPts val="0"/>
                        </a:spcAft>
                      </a:pPr>
                      <a:r>
                        <a:rPr lang="fr-FR" sz="900">
                          <a:effectLst/>
                        </a:rPr>
                        <a:t>Abattement sur le montant des droits exigibles</a:t>
                      </a:r>
                      <a:br>
                        <a:rPr lang="fr-FR" sz="900">
                          <a:effectLst/>
                        </a:rPr>
                      </a:br>
                      <a:r>
                        <a:rPr lang="fr-FR" sz="900">
                          <a:effectLst/>
                        </a:rPr>
                        <a:t>selon les RGAT en vigueur</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446773009"/>
                  </a:ext>
                </a:extLst>
              </a:tr>
              <a:tr h="193040">
                <a:tc>
                  <a:txBody>
                    <a:bodyPr/>
                    <a:lstStyle/>
                    <a:p>
                      <a:pPr algn="ctr">
                        <a:lnSpc>
                          <a:spcPts val="1300"/>
                        </a:lnSpc>
                        <a:spcAft>
                          <a:spcPts val="0"/>
                        </a:spcAft>
                      </a:pPr>
                      <a:r>
                        <a:rPr lang="fr-FR" sz="900" dirty="0">
                          <a:effectLst/>
                        </a:rPr>
                        <a:t>N-1</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300"/>
                        </a:lnSpc>
                        <a:spcAft>
                          <a:spcPts val="0"/>
                        </a:spcAft>
                      </a:pPr>
                      <a:r>
                        <a:rPr lang="fr-FR" sz="900">
                          <a:effectLst/>
                        </a:rPr>
                        <a:t>N-1 avant entrée en vigueur des nouvelles RGAT</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300"/>
                        </a:lnSpc>
                        <a:spcAft>
                          <a:spcPts val="0"/>
                        </a:spcAft>
                      </a:pPr>
                      <a:r>
                        <a:rPr lang="fr-FR" sz="900">
                          <a:effectLst/>
                        </a:rPr>
                        <a:t>-</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636061968"/>
                  </a:ext>
                </a:extLst>
              </a:tr>
              <a:tr h="193040">
                <a:tc>
                  <a:txBody>
                    <a:bodyPr/>
                    <a:lstStyle/>
                    <a:p>
                      <a:pPr algn="ctr">
                        <a:lnSpc>
                          <a:spcPts val="1300"/>
                        </a:lnSpc>
                        <a:spcAft>
                          <a:spcPts val="0"/>
                        </a:spcAft>
                      </a:pPr>
                      <a:r>
                        <a:rPr lang="fr-FR" sz="900" dirty="0">
                          <a:effectLst/>
                        </a:rPr>
                        <a:t>N</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300"/>
                        </a:lnSpc>
                        <a:spcAft>
                          <a:spcPts val="0"/>
                        </a:spcAft>
                      </a:pPr>
                      <a:r>
                        <a:rPr lang="fr-FR" sz="900">
                          <a:effectLst/>
                        </a:rPr>
                        <a:t>Entrée en vigueur des nouvelles RGAT</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300"/>
                        </a:lnSpc>
                        <a:spcAft>
                          <a:spcPts val="0"/>
                        </a:spcAft>
                      </a:pPr>
                      <a:r>
                        <a:rPr lang="fr-FR" sz="900">
                          <a:effectLst/>
                        </a:rPr>
                        <a:t>10%</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469851584"/>
                  </a:ext>
                </a:extLst>
              </a:tr>
              <a:tr h="193040">
                <a:tc>
                  <a:txBody>
                    <a:bodyPr/>
                    <a:lstStyle/>
                    <a:p>
                      <a:pPr algn="ctr">
                        <a:lnSpc>
                          <a:spcPts val="1300"/>
                        </a:lnSpc>
                        <a:spcAft>
                          <a:spcPts val="0"/>
                        </a:spcAft>
                      </a:pPr>
                      <a:r>
                        <a:rPr lang="fr-FR" sz="900" dirty="0">
                          <a:effectLst/>
                        </a:rPr>
                        <a:t>N+1</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300"/>
                        </a:lnSpc>
                        <a:spcAft>
                          <a:spcPts val="0"/>
                        </a:spcAft>
                      </a:pPr>
                      <a:r>
                        <a:rPr lang="fr-FR" sz="900">
                          <a:effectLst/>
                        </a:rPr>
                        <a:t>N+1 après entrée en vigueur des nouvelles RGAT</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300"/>
                        </a:lnSpc>
                        <a:spcAft>
                          <a:spcPts val="0"/>
                        </a:spcAft>
                      </a:pPr>
                      <a:r>
                        <a:rPr lang="fr-FR" sz="900" dirty="0">
                          <a:effectLst/>
                        </a:rPr>
                        <a:t>0%</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256450620"/>
                  </a:ext>
                </a:extLst>
              </a:tr>
            </a:tbl>
          </a:graphicData>
        </a:graphic>
      </p:graphicFrame>
      <p:graphicFrame>
        <p:nvGraphicFramePr>
          <p:cNvPr id="9" name="Tableau 8">
            <a:extLst>
              <a:ext uri="{FF2B5EF4-FFF2-40B4-BE49-F238E27FC236}">
                <a16:creationId xmlns:a16="http://schemas.microsoft.com/office/drawing/2014/main" id="{6A23382C-6EA0-42FB-BD7F-1416A5319B28}"/>
              </a:ext>
            </a:extLst>
          </p:cNvPr>
          <p:cNvGraphicFramePr>
            <a:graphicFrameLocks noGrp="1"/>
          </p:cNvGraphicFramePr>
          <p:nvPr>
            <p:extLst>
              <p:ext uri="{D42A27DB-BD31-4B8C-83A1-F6EECF244321}">
                <p14:modId xmlns:p14="http://schemas.microsoft.com/office/powerpoint/2010/main" val="2379992723"/>
              </p:ext>
            </p:extLst>
          </p:nvPr>
        </p:nvGraphicFramePr>
        <p:xfrm>
          <a:off x="6096000" y="2723483"/>
          <a:ext cx="5939790" cy="1411034"/>
        </p:xfrm>
        <a:graphic>
          <a:graphicData uri="http://schemas.openxmlformats.org/drawingml/2006/table">
            <a:tbl>
              <a:tblPr firstRow="1" firstCol="1" bandRow="1">
                <a:tableStyleId>{21E4AEA4-8DFA-4A89-87EB-49C32662AFE0}</a:tableStyleId>
              </a:tblPr>
              <a:tblGrid>
                <a:gridCol w="349736">
                  <a:extLst>
                    <a:ext uri="{9D8B030D-6E8A-4147-A177-3AD203B41FA5}">
                      <a16:colId xmlns:a16="http://schemas.microsoft.com/office/drawing/2014/main" val="3438826589"/>
                    </a:ext>
                  </a:extLst>
                </a:gridCol>
                <a:gridCol w="3155891">
                  <a:extLst>
                    <a:ext uri="{9D8B030D-6E8A-4147-A177-3AD203B41FA5}">
                      <a16:colId xmlns:a16="http://schemas.microsoft.com/office/drawing/2014/main" val="439536636"/>
                    </a:ext>
                  </a:extLst>
                </a:gridCol>
                <a:gridCol w="2434163">
                  <a:extLst>
                    <a:ext uri="{9D8B030D-6E8A-4147-A177-3AD203B41FA5}">
                      <a16:colId xmlns:a16="http://schemas.microsoft.com/office/drawing/2014/main" val="1064643892"/>
                    </a:ext>
                  </a:extLst>
                </a:gridCol>
              </a:tblGrid>
              <a:tr h="320675">
                <a:tc gridSpan="3">
                  <a:txBody>
                    <a:bodyPr/>
                    <a:lstStyle/>
                    <a:p>
                      <a:pPr algn="ctr">
                        <a:lnSpc>
                          <a:spcPts val="1300"/>
                        </a:lnSpc>
                        <a:spcAft>
                          <a:spcPts val="0"/>
                        </a:spcAft>
                      </a:pPr>
                      <a:r>
                        <a:rPr lang="fr-FR" sz="1100" dirty="0">
                          <a:effectLst/>
                        </a:rPr>
                        <a:t>Coefficient supérieur à 1,5 à jusqu’à 2 - Processus sur 3 ans.</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161511712"/>
                  </a:ext>
                </a:extLst>
              </a:tr>
              <a:tr h="308610">
                <a:tc gridSpan="2">
                  <a:txBody>
                    <a:bodyPr/>
                    <a:lstStyle/>
                    <a:p>
                      <a:pPr algn="ctr">
                        <a:lnSpc>
                          <a:spcPts val="1300"/>
                        </a:lnSpc>
                        <a:spcAft>
                          <a:spcPts val="0"/>
                        </a:spcAft>
                      </a:pPr>
                      <a:r>
                        <a:rPr lang="fr-FR" sz="900" dirty="0">
                          <a:effectLst/>
                        </a:rPr>
                        <a:t>Année de renouvellement du contrat</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fr-FR"/>
                    </a:p>
                  </a:txBody>
                  <a:tcPr/>
                </a:tc>
                <a:tc>
                  <a:txBody>
                    <a:bodyPr/>
                    <a:lstStyle/>
                    <a:p>
                      <a:pPr algn="ctr">
                        <a:lnSpc>
                          <a:spcPts val="1300"/>
                        </a:lnSpc>
                        <a:spcAft>
                          <a:spcPts val="0"/>
                        </a:spcAft>
                      </a:pPr>
                      <a:r>
                        <a:rPr lang="fr-FR" sz="900">
                          <a:effectLst/>
                        </a:rPr>
                        <a:t>Abattement sur le montant des droits exigibles</a:t>
                      </a:r>
                      <a:br>
                        <a:rPr lang="fr-FR" sz="900">
                          <a:effectLst/>
                        </a:rPr>
                      </a:br>
                      <a:r>
                        <a:rPr lang="fr-FR" sz="900">
                          <a:effectLst/>
                        </a:rPr>
                        <a:t>selon les RGAT en vigueur</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064957378"/>
                  </a:ext>
                </a:extLst>
              </a:tr>
              <a:tr h="193040">
                <a:tc>
                  <a:txBody>
                    <a:bodyPr/>
                    <a:lstStyle/>
                    <a:p>
                      <a:pPr algn="ctr">
                        <a:lnSpc>
                          <a:spcPts val="1300"/>
                        </a:lnSpc>
                        <a:spcAft>
                          <a:spcPts val="0"/>
                        </a:spcAft>
                      </a:pPr>
                      <a:r>
                        <a:rPr lang="fr-FR" sz="900" dirty="0">
                          <a:effectLst/>
                        </a:rPr>
                        <a:t>N-1</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300"/>
                        </a:lnSpc>
                        <a:spcAft>
                          <a:spcPts val="0"/>
                        </a:spcAft>
                      </a:pPr>
                      <a:r>
                        <a:rPr lang="fr-FR" sz="900">
                          <a:effectLst/>
                        </a:rPr>
                        <a:t>N-1 avant entrée en vigueur des nouvelles RGAT</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300"/>
                        </a:lnSpc>
                        <a:spcAft>
                          <a:spcPts val="0"/>
                        </a:spcAft>
                      </a:pPr>
                      <a:r>
                        <a:rPr lang="fr-FR" sz="900">
                          <a:effectLst/>
                        </a:rPr>
                        <a:t>-</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373730567"/>
                  </a:ext>
                </a:extLst>
              </a:tr>
              <a:tr h="193040">
                <a:tc>
                  <a:txBody>
                    <a:bodyPr/>
                    <a:lstStyle/>
                    <a:p>
                      <a:pPr algn="ctr">
                        <a:lnSpc>
                          <a:spcPts val="1300"/>
                        </a:lnSpc>
                        <a:spcAft>
                          <a:spcPts val="0"/>
                        </a:spcAft>
                      </a:pPr>
                      <a:r>
                        <a:rPr lang="fr-FR" sz="900" dirty="0">
                          <a:effectLst/>
                        </a:rPr>
                        <a:t>N</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300"/>
                        </a:lnSpc>
                        <a:spcAft>
                          <a:spcPts val="0"/>
                        </a:spcAft>
                      </a:pPr>
                      <a:r>
                        <a:rPr lang="fr-FR" sz="900">
                          <a:effectLst/>
                        </a:rPr>
                        <a:t>Entrée en vigueur des nouvelles RGAT</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300"/>
                        </a:lnSpc>
                        <a:spcAft>
                          <a:spcPts val="0"/>
                        </a:spcAft>
                      </a:pPr>
                      <a:r>
                        <a:rPr lang="fr-FR" sz="900">
                          <a:effectLst/>
                        </a:rPr>
                        <a:t>20%</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161338849"/>
                  </a:ext>
                </a:extLst>
              </a:tr>
              <a:tr h="193040">
                <a:tc>
                  <a:txBody>
                    <a:bodyPr/>
                    <a:lstStyle/>
                    <a:p>
                      <a:pPr algn="ctr">
                        <a:lnSpc>
                          <a:spcPts val="1300"/>
                        </a:lnSpc>
                        <a:spcAft>
                          <a:spcPts val="0"/>
                        </a:spcAft>
                      </a:pPr>
                      <a:r>
                        <a:rPr lang="fr-FR" sz="900" dirty="0">
                          <a:effectLst/>
                        </a:rPr>
                        <a:t>N+1</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300"/>
                        </a:lnSpc>
                        <a:spcAft>
                          <a:spcPts val="0"/>
                        </a:spcAft>
                      </a:pPr>
                      <a:r>
                        <a:rPr lang="fr-FR" sz="900">
                          <a:effectLst/>
                        </a:rPr>
                        <a:t>N+1 après entrée en vigueur des nouvelles RGAT</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300"/>
                        </a:lnSpc>
                        <a:spcAft>
                          <a:spcPts val="0"/>
                        </a:spcAft>
                      </a:pPr>
                      <a:r>
                        <a:rPr lang="fr-FR" sz="900">
                          <a:effectLst/>
                        </a:rPr>
                        <a:t>10%</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506116535"/>
                  </a:ext>
                </a:extLst>
              </a:tr>
              <a:tr h="193040">
                <a:tc>
                  <a:txBody>
                    <a:bodyPr/>
                    <a:lstStyle/>
                    <a:p>
                      <a:pPr algn="ctr">
                        <a:lnSpc>
                          <a:spcPts val="1300"/>
                        </a:lnSpc>
                        <a:spcAft>
                          <a:spcPts val="0"/>
                        </a:spcAft>
                      </a:pPr>
                      <a:r>
                        <a:rPr lang="fr-FR" sz="900" dirty="0">
                          <a:effectLst/>
                        </a:rPr>
                        <a:t>N+2</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300"/>
                        </a:lnSpc>
                        <a:spcAft>
                          <a:spcPts val="0"/>
                        </a:spcAft>
                      </a:pPr>
                      <a:r>
                        <a:rPr lang="fr-FR" sz="900">
                          <a:effectLst/>
                        </a:rPr>
                        <a:t>N+2 après entrée en vigueur des nouvelles RGAT</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300"/>
                        </a:lnSpc>
                        <a:spcAft>
                          <a:spcPts val="0"/>
                        </a:spcAft>
                      </a:pPr>
                      <a:r>
                        <a:rPr lang="fr-FR" sz="900" dirty="0">
                          <a:effectLst/>
                        </a:rPr>
                        <a:t>0%</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188535822"/>
                  </a:ext>
                </a:extLst>
              </a:tr>
            </a:tbl>
          </a:graphicData>
        </a:graphic>
      </p:graphicFrame>
      <p:graphicFrame>
        <p:nvGraphicFramePr>
          <p:cNvPr id="10" name="Tableau 9">
            <a:extLst>
              <a:ext uri="{FF2B5EF4-FFF2-40B4-BE49-F238E27FC236}">
                <a16:creationId xmlns:a16="http://schemas.microsoft.com/office/drawing/2014/main" id="{4E472101-AFB4-4056-AE5A-51FF35EC026E}"/>
              </a:ext>
            </a:extLst>
          </p:cNvPr>
          <p:cNvGraphicFramePr>
            <a:graphicFrameLocks noGrp="1"/>
          </p:cNvGraphicFramePr>
          <p:nvPr>
            <p:extLst>
              <p:ext uri="{D42A27DB-BD31-4B8C-83A1-F6EECF244321}">
                <p14:modId xmlns:p14="http://schemas.microsoft.com/office/powerpoint/2010/main" val="119365003"/>
              </p:ext>
            </p:extLst>
          </p:nvPr>
        </p:nvGraphicFramePr>
        <p:xfrm>
          <a:off x="6096000" y="4433328"/>
          <a:ext cx="5977890" cy="1782509"/>
        </p:xfrm>
        <a:graphic>
          <a:graphicData uri="http://schemas.openxmlformats.org/drawingml/2006/table">
            <a:tbl>
              <a:tblPr firstRow="1" firstCol="1" bandRow="1">
                <a:tableStyleId>{21E4AEA4-8DFA-4A89-87EB-49C32662AFE0}</a:tableStyleId>
              </a:tblPr>
              <a:tblGrid>
                <a:gridCol w="347980">
                  <a:extLst>
                    <a:ext uri="{9D8B030D-6E8A-4147-A177-3AD203B41FA5}">
                      <a16:colId xmlns:a16="http://schemas.microsoft.com/office/drawing/2014/main" val="2435640906"/>
                    </a:ext>
                  </a:extLst>
                </a:gridCol>
                <a:gridCol w="3169285">
                  <a:extLst>
                    <a:ext uri="{9D8B030D-6E8A-4147-A177-3AD203B41FA5}">
                      <a16:colId xmlns:a16="http://schemas.microsoft.com/office/drawing/2014/main" val="158049914"/>
                    </a:ext>
                  </a:extLst>
                </a:gridCol>
                <a:gridCol w="2460625">
                  <a:extLst>
                    <a:ext uri="{9D8B030D-6E8A-4147-A177-3AD203B41FA5}">
                      <a16:colId xmlns:a16="http://schemas.microsoft.com/office/drawing/2014/main" val="3486520839"/>
                    </a:ext>
                  </a:extLst>
                </a:gridCol>
              </a:tblGrid>
              <a:tr h="317500">
                <a:tc gridSpan="3">
                  <a:txBody>
                    <a:bodyPr/>
                    <a:lstStyle/>
                    <a:p>
                      <a:pPr algn="ctr">
                        <a:lnSpc>
                          <a:spcPts val="1300"/>
                        </a:lnSpc>
                        <a:spcAft>
                          <a:spcPts val="0"/>
                        </a:spcAft>
                      </a:pPr>
                      <a:r>
                        <a:rPr lang="fr-FR" sz="1100" dirty="0">
                          <a:effectLst/>
                        </a:rPr>
                        <a:t>Coefficient supérieur à 2 - Processus sur 5 ans.</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901153341"/>
                  </a:ext>
                </a:extLst>
              </a:tr>
              <a:tr h="306070">
                <a:tc gridSpan="2">
                  <a:txBody>
                    <a:bodyPr/>
                    <a:lstStyle/>
                    <a:p>
                      <a:pPr algn="ctr">
                        <a:lnSpc>
                          <a:spcPts val="1300"/>
                        </a:lnSpc>
                        <a:spcAft>
                          <a:spcPts val="0"/>
                        </a:spcAft>
                      </a:pPr>
                      <a:r>
                        <a:rPr lang="fr-FR" sz="900" dirty="0">
                          <a:effectLst/>
                        </a:rPr>
                        <a:t>Année de renouvellement du contrat</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fr-FR"/>
                    </a:p>
                  </a:txBody>
                  <a:tcPr/>
                </a:tc>
                <a:tc>
                  <a:txBody>
                    <a:bodyPr/>
                    <a:lstStyle/>
                    <a:p>
                      <a:pPr algn="ctr">
                        <a:lnSpc>
                          <a:spcPts val="1300"/>
                        </a:lnSpc>
                        <a:spcAft>
                          <a:spcPts val="0"/>
                        </a:spcAft>
                      </a:pPr>
                      <a:r>
                        <a:rPr lang="fr-FR" sz="900">
                          <a:effectLst/>
                        </a:rPr>
                        <a:t>Abattement sur le montant des droits exigibles</a:t>
                      </a:r>
                      <a:br>
                        <a:rPr lang="fr-FR" sz="900">
                          <a:effectLst/>
                        </a:rPr>
                      </a:br>
                      <a:r>
                        <a:rPr lang="fr-FR" sz="900">
                          <a:effectLst/>
                        </a:rPr>
                        <a:t>selon les RGAT en vigueur</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71388698"/>
                  </a:ext>
                </a:extLst>
              </a:tr>
              <a:tr h="191135">
                <a:tc>
                  <a:txBody>
                    <a:bodyPr/>
                    <a:lstStyle/>
                    <a:p>
                      <a:pPr algn="ctr">
                        <a:lnSpc>
                          <a:spcPts val="1300"/>
                        </a:lnSpc>
                        <a:spcAft>
                          <a:spcPts val="0"/>
                        </a:spcAft>
                      </a:pPr>
                      <a:r>
                        <a:rPr lang="fr-FR" sz="900" dirty="0">
                          <a:effectLst/>
                        </a:rPr>
                        <a:t>N-1</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300"/>
                        </a:lnSpc>
                        <a:spcAft>
                          <a:spcPts val="0"/>
                        </a:spcAft>
                      </a:pPr>
                      <a:r>
                        <a:rPr lang="fr-FR" sz="900">
                          <a:effectLst/>
                        </a:rPr>
                        <a:t>N-1 avant entrée en vigueur des nouvelles RGAT</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300"/>
                        </a:lnSpc>
                        <a:spcAft>
                          <a:spcPts val="0"/>
                        </a:spcAft>
                      </a:pPr>
                      <a:r>
                        <a:rPr lang="fr-FR" sz="900">
                          <a:effectLst/>
                        </a:rPr>
                        <a:t>-</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05998594"/>
                  </a:ext>
                </a:extLst>
              </a:tr>
              <a:tr h="191135">
                <a:tc>
                  <a:txBody>
                    <a:bodyPr/>
                    <a:lstStyle/>
                    <a:p>
                      <a:pPr algn="ctr">
                        <a:lnSpc>
                          <a:spcPts val="1300"/>
                        </a:lnSpc>
                        <a:spcAft>
                          <a:spcPts val="0"/>
                        </a:spcAft>
                      </a:pPr>
                      <a:r>
                        <a:rPr lang="fr-FR" sz="900" dirty="0">
                          <a:effectLst/>
                        </a:rPr>
                        <a:t>N</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300"/>
                        </a:lnSpc>
                        <a:spcAft>
                          <a:spcPts val="0"/>
                        </a:spcAft>
                      </a:pPr>
                      <a:r>
                        <a:rPr lang="fr-FR" sz="900">
                          <a:effectLst/>
                        </a:rPr>
                        <a:t>Entrée en vigueur des nouvelles RGAT</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300"/>
                        </a:lnSpc>
                        <a:spcAft>
                          <a:spcPts val="0"/>
                        </a:spcAft>
                      </a:pPr>
                      <a:r>
                        <a:rPr lang="fr-FR" sz="900" dirty="0">
                          <a:effectLst/>
                        </a:rPr>
                        <a:t>50%</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752821843"/>
                  </a:ext>
                </a:extLst>
              </a:tr>
              <a:tr h="191135">
                <a:tc>
                  <a:txBody>
                    <a:bodyPr/>
                    <a:lstStyle/>
                    <a:p>
                      <a:pPr algn="ctr">
                        <a:lnSpc>
                          <a:spcPts val="1300"/>
                        </a:lnSpc>
                        <a:spcAft>
                          <a:spcPts val="0"/>
                        </a:spcAft>
                      </a:pPr>
                      <a:r>
                        <a:rPr lang="fr-FR" sz="900" dirty="0">
                          <a:effectLst/>
                        </a:rPr>
                        <a:t>N+1</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300"/>
                        </a:lnSpc>
                        <a:spcAft>
                          <a:spcPts val="0"/>
                        </a:spcAft>
                      </a:pPr>
                      <a:r>
                        <a:rPr lang="fr-FR" sz="900">
                          <a:effectLst/>
                        </a:rPr>
                        <a:t>N+1 après entrée en vigueur des nouvelles RGAT</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300"/>
                        </a:lnSpc>
                        <a:spcAft>
                          <a:spcPts val="0"/>
                        </a:spcAft>
                      </a:pPr>
                      <a:r>
                        <a:rPr lang="fr-FR" sz="900">
                          <a:effectLst/>
                        </a:rPr>
                        <a:t>35%</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514301005"/>
                  </a:ext>
                </a:extLst>
              </a:tr>
              <a:tr h="191135">
                <a:tc>
                  <a:txBody>
                    <a:bodyPr/>
                    <a:lstStyle/>
                    <a:p>
                      <a:pPr algn="ctr">
                        <a:lnSpc>
                          <a:spcPts val="1300"/>
                        </a:lnSpc>
                        <a:spcAft>
                          <a:spcPts val="0"/>
                        </a:spcAft>
                      </a:pPr>
                      <a:r>
                        <a:rPr lang="fr-FR" sz="900" dirty="0">
                          <a:effectLst/>
                        </a:rPr>
                        <a:t>N+2</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300"/>
                        </a:lnSpc>
                        <a:spcAft>
                          <a:spcPts val="0"/>
                        </a:spcAft>
                      </a:pPr>
                      <a:r>
                        <a:rPr lang="fr-FR" sz="900">
                          <a:effectLst/>
                        </a:rPr>
                        <a:t>N+2 après entrée en vigueur des nouvelles RGAT</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300"/>
                        </a:lnSpc>
                        <a:spcAft>
                          <a:spcPts val="0"/>
                        </a:spcAft>
                      </a:pPr>
                      <a:r>
                        <a:rPr lang="fr-FR" sz="900">
                          <a:effectLst/>
                        </a:rPr>
                        <a:t>20%</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393573590"/>
                  </a:ext>
                </a:extLst>
              </a:tr>
              <a:tr h="191135">
                <a:tc>
                  <a:txBody>
                    <a:bodyPr/>
                    <a:lstStyle/>
                    <a:p>
                      <a:pPr algn="ctr">
                        <a:lnSpc>
                          <a:spcPts val="1300"/>
                        </a:lnSpc>
                        <a:spcAft>
                          <a:spcPts val="0"/>
                        </a:spcAft>
                      </a:pPr>
                      <a:r>
                        <a:rPr lang="fr-FR" sz="900" dirty="0">
                          <a:effectLst/>
                        </a:rPr>
                        <a:t>N+3</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300"/>
                        </a:lnSpc>
                        <a:spcAft>
                          <a:spcPts val="0"/>
                        </a:spcAft>
                      </a:pPr>
                      <a:r>
                        <a:rPr lang="fr-FR" sz="900">
                          <a:effectLst/>
                        </a:rPr>
                        <a:t>N+3 après entrée en vigueur des nouvelles RGAT</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300"/>
                        </a:lnSpc>
                        <a:spcAft>
                          <a:spcPts val="0"/>
                        </a:spcAft>
                      </a:pPr>
                      <a:r>
                        <a:rPr lang="fr-FR" sz="900">
                          <a:effectLst/>
                        </a:rPr>
                        <a:t>10%</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528225580"/>
                  </a:ext>
                </a:extLst>
              </a:tr>
              <a:tr h="191135">
                <a:tc>
                  <a:txBody>
                    <a:bodyPr/>
                    <a:lstStyle/>
                    <a:p>
                      <a:pPr algn="ctr">
                        <a:lnSpc>
                          <a:spcPts val="1300"/>
                        </a:lnSpc>
                        <a:spcAft>
                          <a:spcPts val="0"/>
                        </a:spcAft>
                      </a:pPr>
                      <a:r>
                        <a:rPr lang="fr-FR" sz="900" dirty="0">
                          <a:effectLst/>
                        </a:rPr>
                        <a:t>N+4</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300"/>
                        </a:lnSpc>
                        <a:spcAft>
                          <a:spcPts val="0"/>
                        </a:spcAft>
                      </a:pPr>
                      <a:r>
                        <a:rPr lang="fr-FR" sz="900">
                          <a:effectLst/>
                        </a:rPr>
                        <a:t>N+4 après entrée en vigueur des nouvelles RGAT</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300"/>
                        </a:lnSpc>
                        <a:spcAft>
                          <a:spcPts val="0"/>
                        </a:spcAft>
                      </a:pPr>
                      <a:r>
                        <a:rPr lang="fr-FR" sz="900" dirty="0">
                          <a:effectLst/>
                        </a:rPr>
                        <a:t>0%</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21750098"/>
                  </a:ext>
                </a:extLst>
              </a:tr>
            </a:tbl>
          </a:graphicData>
        </a:graphic>
      </p:graphicFrame>
      <p:sp>
        <p:nvSpPr>
          <p:cNvPr id="11" name="Étoile : 7 branches 10">
            <a:extLst>
              <a:ext uri="{FF2B5EF4-FFF2-40B4-BE49-F238E27FC236}">
                <a16:creationId xmlns:a16="http://schemas.microsoft.com/office/drawing/2014/main" id="{9A260038-96A9-4519-B655-196E6344DCB7}"/>
              </a:ext>
            </a:extLst>
          </p:cNvPr>
          <p:cNvSpPr/>
          <p:nvPr/>
        </p:nvSpPr>
        <p:spPr>
          <a:xfrm>
            <a:off x="9665270" y="58082"/>
            <a:ext cx="2408620" cy="1107019"/>
          </a:xfrm>
          <a:prstGeom prst="star7">
            <a:avLst/>
          </a:prstGeom>
          <a:gradFill flip="none" rotWithShape="1">
            <a:gsLst>
              <a:gs pos="0">
                <a:srgbClr val="E53517">
                  <a:shade val="30000"/>
                  <a:satMod val="115000"/>
                </a:srgbClr>
              </a:gs>
              <a:gs pos="50000">
                <a:srgbClr val="E53517">
                  <a:shade val="67500"/>
                  <a:satMod val="115000"/>
                </a:srgbClr>
              </a:gs>
              <a:gs pos="100000">
                <a:srgbClr val="E53517">
                  <a:shade val="100000"/>
                  <a:satMod val="115000"/>
                </a:srgb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Evolution</a:t>
            </a:r>
          </a:p>
        </p:txBody>
      </p:sp>
    </p:spTree>
    <p:extLst>
      <p:ext uri="{BB962C8B-B14F-4D97-AF65-F5344CB8AC3E}">
        <p14:creationId xmlns:p14="http://schemas.microsoft.com/office/powerpoint/2010/main" val="23545461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6927FC-15BB-457E-A460-3ED1685C5BFC}"/>
              </a:ext>
            </a:extLst>
          </p:cNvPr>
          <p:cNvSpPr>
            <a:spLocks noGrp="1"/>
          </p:cNvSpPr>
          <p:nvPr>
            <p:ph type="title"/>
          </p:nvPr>
        </p:nvSpPr>
        <p:spPr/>
        <p:txBody>
          <a:bodyPr/>
          <a:lstStyle/>
          <a:p>
            <a:r>
              <a:rPr lang="fr-FR" dirty="0"/>
              <a:t>Assiette de calcul des droits (EDS):</a:t>
            </a:r>
          </a:p>
        </p:txBody>
      </p:sp>
      <p:sp>
        <p:nvSpPr>
          <p:cNvPr id="3" name="Espace réservé du pied de page 2">
            <a:extLst>
              <a:ext uri="{FF2B5EF4-FFF2-40B4-BE49-F238E27FC236}">
                <a16:creationId xmlns:a16="http://schemas.microsoft.com/office/drawing/2014/main" id="{3FC4DCCF-1E35-4DD0-AE6C-0617A4D05C92}"/>
              </a:ext>
            </a:extLst>
          </p:cNvPr>
          <p:cNvSpPr>
            <a:spLocks noGrp="1"/>
          </p:cNvSpPr>
          <p:nvPr>
            <p:ph type="ftr" sz="quarter" idx="11"/>
          </p:nvPr>
        </p:nvSpPr>
        <p:spPr/>
        <p:txBody>
          <a:bodyPr/>
          <a:lstStyle/>
          <a:p>
            <a:r>
              <a:rPr lang="fr-FR"/>
              <a:t>Direction du Réseau - Réforme CHRD 2022</a:t>
            </a:r>
          </a:p>
        </p:txBody>
      </p:sp>
      <p:sp>
        <p:nvSpPr>
          <p:cNvPr id="4" name="Espace réservé du numéro de diapositive 3">
            <a:extLst>
              <a:ext uri="{FF2B5EF4-FFF2-40B4-BE49-F238E27FC236}">
                <a16:creationId xmlns:a16="http://schemas.microsoft.com/office/drawing/2014/main" id="{9241FBD4-72CA-44D1-A277-74A14B5D4080}"/>
              </a:ext>
            </a:extLst>
          </p:cNvPr>
          <p:cNvSpPr>
            <a:spLocks noGrp="1"/>
          </p:cNvSpPr>
          <p:nvPr>
            <p:ph type="sldNum" sz="quarter" idx="12"/>
          </p:nvPr>
        </p:nvSpPr>
        <p:spPr/>
        <p:txBody>
          <a:bodyPr/>
          <a:lstStyle/>
          <a:p>
            <a:fld id="{746EC8D2-98DA-6647-9D70-EF804C5DC6D9}" type="slidenum">
              <a:rPr lang="fr-FR" smtClean="0"/>
              <a:t>23</a:t>
            </a:fld>
            <a:endParaRPr lang="fr-FR"/>
          </a:p>
        </p:txBody>
      </p:sp>
      <p:sp>
        <p:nvSpPr>
          <p:cNvPr id="5" name="Rectangle 4">
            <a:extLst>
              <a:ext uri="{FF2B5EF4-FFF2-40B4-BE49-F238E27FC236}">
                <a16:creationId xmlns:a16="http://schemas.microsoft.com/office/drawing/2014/main" id="{67DFAFCB-1E9B-451F-86EF-9E8362CBF3C7}"/>
              </a:ext>
            </a:extLst>
          </p:cNvPr>
          <p:cNvSpPr/>
          <p:nvPr/>
        </p:nvSpPr>
        <p:spPr>
          <a:xfrm>
            <a:off x="420105" y="824948"/>
            <a:ext cx="11037604" cy="51281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Wingdings" panose="05000000000000000000" pitchFamily="2" charset="2"/>
              <a:buChar char="§"/>
            </a:pPr>
            <a:r>
              <a:rPr lang="fr-FR" sz="2000" b="1" dirty="0">
                <a:solidFill>
                  <a:srgbClr val="C00000"/>
                </a:solidFill>
              </a:rPr>
              <a:t>Par souci de simplification, le chiffre d’affaires pris en compte est le  « Total des produits d’exploitation » tel qu’il figure sur le bilan</a:t>
            </a:r>
            <a:r>
              <a:rPr lang="fr-FR" sz="2000" dirty="0">
                <a:solidFill>
                  <a:srgbClr val="FF0000"/>
                </a:solidFill>
              </a:rPr>
              <a:t>.</a:t>
            </a:r>
            <a:br>
              <a:rPr lang="fr-FR" sz="2000" dirty="0">
                <a:solidFill>
                  <a:srgbClr val="FF0000"/>
                </a:solidFill>
              </a:rPr>
            </a:br>
            <a:r>
              <a:rPr lang="fr-FR" sz="2000" dirty="0">
                <a:solidFill>
                  <a:schemeClr val="accent2"/>
                </a:solidFill>
              </a:rPr>
              <a:t>Dans l’hypothèse où une partie des recettes doit être déduite du chiffre d’affaires retenu pour le calcul des droits, l’exploitant doit faire en parvenir la demande motivée à la </a:t>
            </a:r>
            <a:r>
              <a:rPr lang="fr-FR" sz="2000" dirty="0" err="1">
                <a:solidFill>
                  <a:schemeClr val="accent2"/>
                </a:solidFill>
              </a:rPr>
              <a:t>Sacem</a:t>
            </a:r>
            <a:r>
              <a:rPr lang="fr-FR" sz="2000" dirty="0">
                <a:solidFill>
                  <a:schemeClr val="accent2"/>
                </a:solidFill>
              </a:rPr>
              <a:t>, à l’appui d’une attestation établie par un expert-comptable précisant le montant des produits à déduire et leur nature.</a:t>
            </a:r>
          </a:p>
          <a:p>
            <a:pPr marL="342900" indent="-342900">
              <a:buFont typeface="Wingdings" panose="05000000000000000000" pitchFamily="2" charset="2"/>
              <a:buChar char="§"/>
            </a:pPr>
            <a:r>
              <a:rPr lang="fr-FR" sz="2000" dirty="0">
                <a:solidFill>
                  <a:schemeClr val="accent2"/>
                </a:solidFill>
              </a:rPr>
              <a:t>Les établissements réalisant des recettes dans le cadre d’une « billetterie spectacle », doivent, à la demande de la Sacem, justifier de ces recettes par la remise de la copie des déclarations de TVA, des déclarations faites au CNM au titre de la taxe sur les spectacles, de l’attestation d’un expert-comptable ventilant les recettes réalisées entre les différentes activités, leurs différentes natures et différents taux de TVA.</a:t>
            </a:r>
          </a:p>
          <a:p>
            <a:pPr marL="342900" indent="-342900">
              <a:buFont typeface="Wingdings" panose="05000000000000000000" pitchFamily="2" charset="2"/>
              <a:buChar char="§"/>
            </a:pPr>
            <a:r>
              <a:rPr lang="fr-FR" sz="2000" dirty="0">
                <a:solidFill>
                  <a:schemeClr val="accent2"/>
                </a:solidFill>
              </a:rPr>
              <a:t>Le chiffre d’affaires pris en compte est hors TVA en contrepartie de la remise de la liasse fiscale.</a:t>
            </a:r>
          </a:p>
          <a:p>
            <a:endParaRPr lang="fr-FR" sz="2000" dirty="0">
              <a:solidFill>
                <a:schemeClr val="accent2"/>
              </a:solidFill>
            </a:endParaRPr>
          </a:p>
        </p:txBody>
      </p:sp>
    </p:spTree>
    <p:extLst>
      <p:ext uri="{BB962C8B-B14F-4D97-AF65-F5344CB8AC3E}">
        <p14:creationId xmlns:p14="http://schemas.microsoft.com/office/powerpoint/2010/main" val="18979107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65E48F53-6686-C349-BDA9-8B754F261A6C}"/>
              </a:ext>
            </a:extLst>
          </p:cNvPr>
          <p:cNvSpPr>
            <a:spLocks noGrp="1"/>
          </p:cNvSpPr>
          <p:nvPr>
            <p:ph type="body" sz="quarter" idx="12"/>
          </p:nvPr>
        </p:nvSpPr>
        <p:spPr/>
        <p:txBody>
          <a:bodyPr/>
          <a:lstStyle/>
          <a:p>
            <a:endParaRPr lang="fr-FR"/>
          </a:p>
        </p:txBody>
      </p:sp>
    </p:spTree>
    <p:extLst>
      <p:ext uri="{BB962C8B-B14F-4D97-AF65-F5344CB8AC3E}">
        <p14:creationId xmlns:p14="http://schemas.microsoft.com/office/powerpoint/2010/main" val="3056779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0F5287-474F-4E3B-A75B-17E22E1E8C75}"/>
              </a:ext>
            </a:extLst>
          </p:cNvPr>
          <p:cNvSpPr>
            <a:spLocks noGrp="1"/>
          </p:cNvSpPr>
          <p:nvPr>
            <p:ph type="title"/>
          </p:nvPr>
        </p:nvSpPr>
        <p:spPr>
          <a:xfrm>
            <a:off x="773999" y="278573"/>
            <a:ext cx="10997897" cy="691200"/>
          </a:xfrm>
        </p:spPr>
        <p:txBody>
          <a:bodyPr/>
          <a:lstStyle/>
          <a:p>
            <a:r>
              <a:rPr lang="fr-FR" dirty="0"/>
              <a:t>PRINCIPALES INFORMATIONS GENERALES</a:t>
            </a:r>
          </a:p>
        </p:txBody>
      </p:sp>
      <p:sp>
        <p:nvSpPr>
          <p:cNvPr id="6" name="Espace réservé du contenu 5">
            <a:extLst>
              <a:ext uri="{FF2B5EF4-FFF2-40B4-BE49-F238E27FC236}">
                <a16:creationId xmlns:a16="http://schemas.microsoft.com/office/drawing/2014/main" id="{0129A4F3-633F-4377-BB59-7036835416F8}"/>
              </a:ext>
            </a:extLst>
          </p:cNvPr>
          <p:cNvSpPr>
            <a:spLocks noGrp="1"/>
          </p:cNvSpPr>
          <p:nvPr>
            <p:ph idx="1"/>
          </p:nvPr>
        </p:nvSpPr>
        <p:spPr>
          <a:xfrm>
            <a:off x="214860" y="996867"/>
            <a:ext cx="11647824" cy="3868140"/>
          </a:xfrm>
        </p:spPr>
        <p:txBody>
          <a:bodyPr/>
          <a:lstStyle/>
          <a:p>
            <a:pPr marL="285750" lvl="0" indent="-285750">
              <a:buFont typeface="Arial" panose="020B0604020202020204" pitchFamily="34" charset="0"/>
              <a:buChar char="•"/>
            </a:pPr>
            <a:r>
              <a:rPr lang="fr-FR" sz="1600" b="0" dirty="0">
                <a:solidFill>
                  <a:schemeClr val="tx1"/>
                </a:solidFill>
              </a:rPr>
              <a:t>La réduction protocolaire évolutive de </a:t>
            </a:r>
            <a:r>
              <a:rPr lang="fr-FR" sz="1600" dirty="0">
                <a:solidFill>
                  <a:schemeClr val="tx1"/>
                </a:solidFill>
              </a:rPr>
              <a:t>28%</a:t>
            </a:r>
            <a:r>
              <a:rPr lang="fr-FR" sz="1600" b="0" dirty="0">
                <a:solidFill>
                  <a:schemeClr val="tx1"/>
                </a:solidFill>
              </a:rPr>
              <a:t> est étendue aux établissements EDS-UC, aux Multi activités, bowlings, restauration rapide, animations CHR.	Elle concerne donc désormais tous les barèmes excepté :</a:t>
            </a:r>
          </a:p>
          <a:p>
            <a:pPr lvl="0"/>
            <a:r>
              <a:rPr lang="fr-FR" sz="1600" b="0" dirty="0">
                <a:solidFill>
                  <a:schemeClr val="tx1"/>
                </a:solidFill>
              </a:rPr>
              <a:t>	- Les réveillons (-12% UC et MV)</a:t>
            </a:r>
          </a:p>
          <a:p>
            <a:pPr lvl="0"/>
            <a:r>
              <a:rPr lang="fr-FR" sz="1600" b="0" dirty="0">
                <a:solidFill>
                  <a:schemeClr val="tx1"/>
                </a:solidFill>
              </a:rPr>
              <a:t>	- La musique vivante dans le cadre d’un EDS Concert, spectacle, cabaret, revue, club électro (-12%) </a:t>
            </a:r>
          </a:p>
          <a:p>
            <a:pPr lvl="0"/>
            <a:r>
              <a:rPr lang="fr-FR" sz="1600" b="0" dirty="0">
                <a:solidFill>
                  <a:schemeClr val="tx1"/>
                </a:solidFill>
              </a:rPr>
              <a:t>	- Les TV payantes (-25%)</a:t>
            </a:r>
          </a:p>
          <a:p>
            <a:pPr marL="285750" lvl="0" indent="-285750">
              <a:buFontTx/>
              <a:buChar char="-"/>
            </a:pPr>
            <a:r>
              <a:rPr lang="fr-FR" sz="1600" b="0" dirty="0">
                <a:solidFill>
                  <a:schemeClr val="tx1"/>
                </a:solidFill>
              </a:rPr>
              <a:t>Le tarif adhérent n’est pas modifié (sauf % Discothèques et bars dansants) ; en revanche le Tarif Général (nouveau pour les EDS) et le Tarif Réduit sont impactés à la hausse par cette uniformisation de la réduction protocolaire à 28%. </a:t>
            </a:r>
          </a:p>
          <a:p>
            <a:pPr marL="285750" lvl="0" indent="-285750">
              <a:buFontTx/>
              <a:buChar char="-"/>
            </a:pPr>
            <a:r>
              <a:rPr lang="fr-FR" sz="1600" b="0" dirty="0">
                <a:solidFill>
                  <a:schemeClr val="tx1"/>
                </a:solidFill>
              </a:rPr>
              <a:t>Le tarif adhérent pour les discothèques, bars dansants, karaoké dont le CA est supérieur à 750 K€ passe de 2,65% à 2,59%, soit une baisse globale d’environ 2,5% pour le secteur. </a:t>
            </a:r>
          </a:p>
          <a:p>
            <a:pPr marL="285750" lvl="0" indent="-285750">
              <a:buFontTx/>
              <a:buChar char="-"/>
            </a:pPr>
            <a:endParaRPr lang="fr-FR" sz="1600" b="0" dirty="0">
              <a:solidFill>
                <a:schemeClr val="tx1"/>
              </a:solidFill>
            </a:endParaRPr>
          </a:p>
          <a:p>
            <a:pPr lvl="0"/>
            <a:endParaRPr lang="fr-FR" sz="1600" b="0" dirty="0">
              <a:solidFill>
                <a:schemeClr val="tx1"/>
              </a:solidFill>
            </a:endParaRPr>
          </a:p>
        </p:txBody>
      </p:sp>
      <p:sp>
        <p:nvSpPr>
          <p:cNvPr id="4" name="Espace réservé du pied de page 3">
            <a:extLst>
              <a:ext uri="{FF2B5EF4-FFF2-40B4-BE49-F238E27FC236}">
                <a16:creationId xmlns:a16="http://schemas.microsoft.com/office/drawing/2014/main" id="{2DDB919C-27A1-4C23-9814-28953D62AA6F}"/>
              </a:ext>
            </a:extLst>
          </p:cNvPr>
          <p:cNvSpPr>
            <a:spLocks noGrp="1"/>
          </p:cNvSpPr>
          <p:nvPr>
            <p:ph type="ftr" sz="quarter" idx="11"/>
          </p:nvPr>
        </p:nvSpPr>
        <p:spPr/>
        <p:txBody>
          <a:bodyPr/>
          <a:lstStyle/>
          <a:p>
            <a:r>
              <a:rPr lang="fr-FR"/>
              <a:t>Direction du Réseau - Réforme CHRD 2022</a:t>
            </a:r>
            <a:endParaRPr lang="fr-FR" dirty="0"/>
          </a:p>
        </p:txBody>
      </p:sp>
      <p:sp>
        <p:nvSpPr>
          <p:cNvPr id="5" name="Espace réservé du numéro de diapositive 4">
            <a:extLst>
              <a:ext uri="{FF2B5EF4-FFF2-40B4-BE49-F238E27FC236}">
                <a16:creationId xmlns:a16="http://schemas.microsoft.com/office/drawing/2014/main" id="{6EAE49D1-2F15-40E5-9218-60D847F15002}"/>
              </a:ext>
            </a:extLst>
          </p:cNvPr>
          <p:cNvSpPr>
            <a:spLocks noGrp="1"/>
          </p:cNvSpPr>
          <p:nvPr>
            <p:ph type="sldNum" sz="quarter" idx="12"/>
          </p:nvPr>
        </p:nvSpPr>
        <p:spPr/>
        <p:txBody>
          <a:bodyPr/>
          <a:lstStyle/>
          <a:p>
            <a:fld id="{746EC8D2-98DA-6647-9D70-EF804C5DC6D9}" type="slidenum">
              <a:rPr lang="fr-FR" smtClean="0"/>
              <a:t>3</a:t>
            </a:fld>
            <a:endParaRPr lang="fr-FR"/>
          </a:p>
        </p:txBody>
      </p:sp>
    </p:spTree>
    <p:extLst>
      <p:ext uri="{BB962C8B-B14F-4D97-AF65-F5344CB8AC3E}">
        <p14:creationId xmlns:p14="http://schemas.microsoft.com/office/powerpoint/2010/main" val="21161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id="{5138A63F-DAA4-41F9-88E0-64DBBF46205B}"/>
              </a:ext>
            </a:extLst>
          </p:cNvPr>
          <p:cNvSpPr>
            <a:spLocks noGrp="1"/>
          </p:cNvSpPr>
          <p:nvPr>
            <p:ph type="title"/>
          </p:nvPr>
        </p:nvSpPr>
        <p:spPr>
          <a:xfrm>
            <a:off x="974518" y="222641"/>
            <a:ext cx="10997897" cy="691200"/>
          </a:xfrm>
        </p:spPr>
        <p:txBody>
          <a:bodyPr/>
          <a:lstStyle/>
          <a:p>
            <a:r>
              <a:rPr lang="fr-FR" dirty="0"/>
              <a:t>Évolution des tarifs applicables aux établissements </a:t>
            </a:r>
          </a:p>
        </p:txBody>
      </p:sp>
      <p:sp>
        <p:nvSpPr>
          <p:cNvPr id="7" name="Espace réservé du contenu 6">
            <a:extLst>
              <a:ext uri="{FF2B5EF4-FFF2-40B4-BE49-F238E27FC236}">
                <a16:creationId xmlns:a16="http://schemas.microsoft.com/office/drawing/2014/main" id="{8FD52F33-37A1-4E85-9578-AC141F274F04}"/>
              </a:ext>
            </a:extLst>
          </p:cNvPr>
          <p:cNvSpPr>
            <a:spLocks noGrp="1"/>
          </p:cNvSpPr>
          <p:nvPr>
            <p:ph idx="1"/>
          </p:nvPr>
        </p:nvSpPr>
        <p:spPr>
          <a:xfrm>
            <a:off x="773999" y="985304"/>
            <a:ext cx="5001927" cy="4206875"/>
          </a:xfrm>
        </p:spPr>
        <p:txBody>
          <a:bodyPr/>
          <a:lstStyle/>
          <a:p>
            <a:r>
              <a:rPr lang="fr-FR" sz="2000" dirty="0">
                <a:solidFill>
                  <a:schemeClr val="tx1"/>
                </a:solidFill>
              </a:rPr>
              <a:t>Accord CHR 2017</a:t>
            </a:r>
          </a:p>
          <a:p>
            <a:pPr marL="285750" lvl="1" indent="-285750">
              <a:buFont typeface="Wingdings" panose="05000000000000000000" pitchFamily="2" charset="2"/>
              <a:buChar char="§"/>
            </a:pPr>
            <a:r>
              <a:rPr lang="fr-FR" sz="1400" dirty="0">
                <a:solidFill>
                  <a:schemeClr val="tx1"/>
                </a:solidFill>
              </a:rPr>
              <a:t>Cafés et restaurants traditionnels</a:t>
            </a:r>
          </a:p>
          <a:p>
            <a:pPr marL="285750" lvl="1" indent="-285750">
              <a:buFont typeface="Wingdings" panose="05000000000000000000" pitchFamily="2" charset="2"/>
              <a:buChar char="§"/>
            </a:pPr>
            <a:r>
              <a:rPr lang="fr-FR" sz="1400" dirty="0">
                <a:solidFill>
                  <a:schemeClr val="tx1"/>
                </a:solidFill>
              </a:rPr>
              <a:t>Restauration rapide</a:t>
            </a:r>
          </a:p>
          <a:p>
            <a:pPr marL="285750" lvl="1" indent="-285750">
              <a:buFont typeface="Wingdings" panose="05000000000000000000" pitchFamily="2" charset="2"/>
              <a:buChar char="§"/>
            </a:pPr>
            <a:r>
              <a:rPr lang="fr-FR" sz="1400" dirty="0">
                <a:solidFill>
                  <a:schemeClr val="tx1"/>
                </a:solidFill>
              </a:rPr>
              <a:t>Hébergements touristiques</a:t>
            </a:r>
          </a:p>
          <a:p>
            <a:pPr marL="285750" lvl="1" indent="-285750">
              <a:buFont typeface="Wingdings" panose="05000000000000000000" pitchFamily="2" charset="2"/>
              <a:buChar char="§"/>
            </a:pPr>
            <a:r>
              <a:rPr lang="fr-FR" sz="1400" dirty="0">
                <a:solidFill>
                  <a:schemeClr val="tx1"/>
                </a:solidFill>
              </a:rPr>
              <a:t>Bowlings</a:t>
            </a:r>
          </a:p>
          <a:p>
            <a:pPr marL="285750" lvl="1" indent="-285750">
              <a:buFont typeface="Wingdings" panose="05000000000000000000" pitchFamily="2" charset="2"/>
              <a:buChar char="§"/>
            </a:pPr>
            <a:r>
              <a:rPr lang="fr-FR" sz="1400" dirty="0">
                <a:solidFill>
                  <a:schemeClr val="tx1"/>
                </a:solidFill>
              </a:rPr>
              <a:t>Bars à ambiance musicale</a:t>
            </a:r>
          </a:p>
          <a:p>
            <a:pPr marL="285750" lvl="1" indent="-285750">
              <a:buFont typeface="Wingdings" panose="05000000000000000000" pitchFamily="2" charset="2"/>
              <a:buChar char="§"/>
            </a:pPr>
            <a:r>
              <a:rPr lang="fr-FR" sz="1400" dirty="0">
                <a:solidFill>
                  <a:schemeClr val="tx1"/>
                </a:solidFill>
              </a:rPr>
              <a:t>Animations CHR</a:t>
            </a:r>
          </a:p>
          <a:p>
            <a:pPr marL="285750" lvl="1" indent="-285750">
              <a:buFont typeface="Wingdings" panose="05000000000000000000" pitchFamily="2" charset="2"/>
              <a:buChar char="§"/>
            </a:pPr>
            <a:r>
              <a:rPr lang="fr-FR" sz="1400" dirty="0">
                <a:solidFill>
                  <a:schemeClr val="tx1"/>
                </a:solidFill>
              </a:rPr>
              <a:t>Réveillons</a:t>
            </a:r>
          </a:p>
          <a:p>
            <a:pPr lvl="1"/>
            <a:endParaRPr lang="fr-FR" sz="1400" dirty="0">
              <a:solidFill>
                <a:schemeClr val="tx1"/>
              </a:solidFill>
            </a:endParaRPr>
          </a:p>
          <a:p>
            <a:r>
              <a:rPr lang="fr-FR" sz="2000" dirty="0">
                <a:solidFill>
                  <a:schemeClr val="tx1"/>
                </a:solidFill>
              </a:rPr>
              <a:t>Accord danse spectacle 2015</a:t>
            </a:r>
          </a:p>
          <a:p>
            <a:pPr marL="285750" lvl="1" indent="-285750">
              <a:buFont typeface="Wingdings" panose="05000000000000000000" pitchFamily="2" charset="2"/>
              <a:buChar char="§"/>
            </a:pPr>
            <a:r>
              <a:rPr lang="fr-FR" sz="1400" dirty="0">
                <a:solidFill>
                  <a:schemeClr val="tx1"/>
                </a:solidFill>
              </a:rPr>
              <a:t>Établissements de danse</a:t>
            </a:r>
          </a:p>
          <a:p>
            <a:pPr lvl="1"/>
            <a:endParaRPr lang="fr-FR" sz="1400" dirty="0">
              <a:solidFill>
                <a:schemeClr val="tx1"/>
              </a:solidFill>
            </a:endParaRPr>
          </a:p>
          <a:p>
            <a:pPr lvl="1"/>
            <a:endParaRPr lang="fr-FR" sz="1400" dirty="0">
              <a:solidFill>
                <a:schemeClr val="tx1"/>
              </a:solidFill>
            </a:endParaRPr>
          </a:p>
          <a:p>
            <a:pPr lvl="1"/>
            <a:endParaRPr lang="fr-FR" sz="1400" dirty="0">
              <a:solidFill>
                <a:schemeClr val="tx1"/>
              </a:solidFill>
            </a:endParaRPr>
          </a:p>
          <a:p>
            <a:pPr marL="285750" lvl="1" indent="-285750">
              <a:buFont typeface="Wingdings" panose="05000000000000000000" pitchFamily="2" charset="2"/>
              <a:buChar char="§"/>
            </a:pPr>
            <a:r>
              <a:rPr lang="fr-FR" sz="1400" dirty="0">
                <a:solidFill>
                  <a:schemeClr val="tx1"/>
                </a:solidFill>
              </a:rPr>
              <a:t>Établissements de concerts et spectacles, Clubs électro</a:t>
            </a:r>
          </a:p>
          <a:p>
            <a:pPr marL="285750" lvl="1" indent="-285750">
              <a:buFont typeface="Wingdings" panose="05000000000000000000" pitchFamily="2" charset="2"/>
              <a:buChar char="§"/>
            </a:pPr>
            <a:r>
              <a:rPr lang="fr-FR" sz="1400" dirty="0">
                <a:solidFill>
                  <a:schemeClr val="tx1"/>
                </a:solidFill>
              </a:rPr>
              <a:t>Établissements de revues et cabarets</a:t>
            </a:r>
          </a:p>
        </p:txBody>
      </p:sp>
      <p:sp>
        <p:nvSpPr>
          <p:cNvPr id="4" name="Espace réservé du pied de page 3">
            <a:extLst>
              <a:ext uri="{FF2B5EF4-FFF2-40B4-BE49-F238E27FC236}">
                <a16:creationId xmlns:a16="http://schemas.microsoft.com/office/drawing/2014/main" id="{43672D03-F047-4ED1-AA17-319787D45673}"/>
              </a:ext>
            </a:extLst>
          </p:cNvPr>
          <p:cNvSpPr>
            <a:spLocks noGrp="1"/>
          </p:cNvSpPr>
          <p:nvPr>
            <p:ph type="ftr" sz="quarter" idx="11"/>
          </p:nvPr>
        </p:nvSpPr>
        <p:spPr/>
        <p:txBody>
          <a:bodyPr/>
          <a:lstStyle/>
          <a:p>
            <a:r>
              <a:rPr lang="fr-FR"/>
              <a:t>Direction du Réseau - Réforme CHRD 2022</a:t>
            </a:r>
          </a:p>
        </p:txBody>
      </p:sp>
      <p:sp>
        <p:nvSpPr>
          <p:cNvPr id="5" name="Espace réservé du numéro de diapositive 4">
            <a:extLst>
              <a:ext uri="{FF2B5EF4-FFF2-40B4-BE49-F238E27FC236}">
                <a16:creationId xmlns:a16="http://schemas.microsoft.com/office/drawing/2014/main" id="{F87EF0DF-979F-47C2-A7DA-C5B4A54D318F}"/>
              </a:ext>
            </a:extLst>
          </p:cNvPr>
          <p:cNvSpPr>
            <a:spLocks noGrp="1"/>
          </p:cNvSpPr>
          <p:nvPr>
            <p:ph type="sldNum" sz="quarter" idx="12"/>
          </p:nvPr>
        </p:nvSpPr>
        <p:spPr/>
        <p:txBody>
          <a:bodyPr/>
          <a:lstStyle/>
          <a:p>
            <a:fld id="{746EC8D2-98DA-6647-9D70-EF804C5DC6D9}" type="slidenum">
              <a:rPr lang="fr-FR" smtClean="0"/>
              <a:t>4</a:t>
            </a:fld>
            <a:endParaRPr lang="fr-FR"/>
          </a:p>
        </p:txBody>
      </p:sp>
      <p:sp>
        <p:nvSpPr>
          <p:cNvPr id="8" name="Espace réservé du contenu 7">
            <a:extLst>
              <a:ext uri="{FF2B5EF4-FFF2-40B4-BE49-F238E27FC236}">
                <a16:creationId xmlns:a16="http://schemas.microsoft.com/office/drawing/2014/main" id="{DA925BD1-912E-4CF9-95BD-C0EB68F175E0}"/>
              </a:ext>
            </a:extLst>
          </p:cNvPr>
          <p:cNvSpPr>
            <a:spLocks noGrp="1"/>
          </p:cNvSpPr>
          <p:nvPr>
            <p:ph idx="13"/>
          </p:nvPr>
        </p:nvSpPr>
        <p:spPr>
          <a:xfrm>
            <a:off x="6272947" y="985304"/>
            <a:ext cx="5589737" cy="5507802"/>
          </a:xfrm>
        </p:spPr>
        <p:txBody>
          <a:bodyPr/>
          <a:lstStyle/>
          <a:p>
            <a:pPr lvl="1">
              <a:spcBef>
                <a:spcPts val="1200"/>
              </a:spcBef>
            </a:pPr>
            <a:r>
              <a:rPr lang="fr-FR" sz="2000" b="1" dirty="0">
                <a:solidFill>
                  <a:srgbClr val="BC214A"/>
                </a:solidFill>
              </a:rPr>
              <a:t>Accord – Secteur CHRD - 2022</a:t>
            </a:r>
          </a:p>
          <a:p>
            <a:pPr marL="285750" lvl="1" indent="-285750">
              <a:buFont typeface="Wingdings" panose="05000000000000000000" pitchFamily="2" charset="2"/>
              <a:buChar char="§"/>
            </a:pPr>
            <a:r>
              <a:rPr lang="fr-FR" sz="1400" dirty="0"/>
              <a:t>Cafés et restaurants traditionnels </a:t>
            </a:r>
            <a:r>
              <a:rPr lang="fr-FR" sz="1400" dirty="0">
                <a:highlight>
                  <a:srgbClr val="00FFFF"/>
                </a:highlight>
              </a:rPr>
              <a:t>RAS</a:t>
            </a:r>
            <a:r>
              <a:rPr lang="fr-FR" sz="1400" dirty="0"/>
              <a:t> </a:t>
            </a:r>
            <a:r>
              <a:rPr lang="fr-FR" sz="1400" cap="small" dirty="0">
                <a:highlight>
                  <a:srgbClr val="FFFF00"/>
                </a:highlight>
              </a:rPr>
              <a:t>sauf si bowling </a:t>
            </a:r>
          </a:p>
          <a:p>
            <a:pPr marL="285750" lvl="1" indent="-285750">
              <a:buFont typeface="Wingdings" panose="05000000000000000000" pitchFamily="2" charset="2"/>
              <a:buChar char="§"/>
            </a:pPr>
            <a:r>
              <a:rPr lang="fr-FR" sz="1400" dirty="0"/>
              <a:t>Restauration rapide </a:t>
            </a:r>
            <a:r>
              <a:rPr lang="fr-FR" sz="1400" dirty="0">
                <a:highlight>
                  <a:srgbClr val="00FFFF"/>
                </a:highlight>
              </a:rPr>
              <a:t>RAS</a:t>
            </a:r>
            <a:r>
              <a:rPr lang="fr-FR" sz="1400" dirty="0"/>
              <a:t> </a:t>
            </a:r>
            <a:r>
              <a:rPr lang="fr-FR" sz="1400" cap="small" dirty="0">
                <a:highlight>
                  <a:srgbClr val="FFFF00"/>
                </a:highlight>
              </a:rPr>
              <a:t>sauf tarif NON adhérent + Fractionnement</a:t>
            </a:r>
            <a:r>
              <a:rPr lang="fr-FR" sz="1400" dirty="0">
                <a:highlight>
                  <a:srgbClr val="FFFF00"/>
                </a:highlight>
              </a:rPr>
              <a:t> </a:t>
            </a:r>
          </a:p>
          <a:p>
            <a:pPr marL="285750" lvl="1" indent="-285750">
              <a:buFont typeface="Wingdings" panose="05000000000000000000" pitchFamily="2" charset="2"/>
              <a:buChar char="§"/>
            </a:pPr>
            <a:r>
              <a:rPr lang="fr-FR" sz="1400" dirty="0"/>
              <a:t>Hébergements touristiques </a:t>
            </a:r>
            <a:r>
              <a:rPr lang="fr-FR" sz="1400" dirty="0">
                <a:highlight>
                  <a:srgbClr val="00FFFF"/>
                </a:highlight>
              </a:rPr>
              <a:t>RAS</a:t>
            </a:r>
            <a:r>
              <a:rPr lang="fr-FR" sz="1400" dirty="0"/>
              <a:t> </a:t>
            </a:r>
            <a:r>
              <a:rPr lang="fr-FR" sz="1400" dirty="0">
                <a:highlight>
                  <a:srgbClr val="FFFF00"/>
                </a:highlight>
              </a:rPr>
              <a:t>sauf fractionnement</a:t>
            </a:r>
          </a:p>
          <a:p>
            <a:pPr marL="285750" lvl="1" indent="-285750">
              <a:buFont typeface="Wingdings" panose="05000000000000000000" pitchFamily="2" charset="2"/>
              <a:buChar char="§"/>
            </a:pPr>
            <a:r>
              <a:rPr lang="fr-FR" sz="1400" dirty="0"/>
              <a:t>Bowlings, locaux communs, salles de jeux, appareils à monnayeur en libre-service hors service de consommation ou de restauration </a:t>
            </a:r>
            <a:r>
              <a:rPr lang="fr-FR" sz="1400" cap="all" dirty="0">
                <a:highlight>
                  <a:srgbClr val="FFFF00"/>
                </a:highlight>
              </a:rPr>
              <a:t>NOUVEAU </a:t>
            </a:r>
            <a:r>
              <a:rPr lang="fr-FR" sz="1400" cap="small" dirty="0" err="1">
                <a:highlight>
                  <a:srgbClr val="FFFF00"/>
                </a:highlight>
              </a:rPr>
              <a:t>yc</a:t>
            </a:r>
            <a:r>
              <a:rPr lang="fr-FR" sz="1400" cap="small" dirty="0">
                <a:highlight>
                  <a:srgbClr val="FFFF00"/>
                </a:highlight>
              </a:rPr>
              <a:t> tarif adhérent</a:t>
            </a:r>
          </a:p>
          <a:p>
            <a:pPr marL="285750" lvl="1" indent="-285750">
              <a:buFont typeface="Wingdings" panose="05000000000000000000" pitchFamily="2" charset="2"/>
              <a:buChar char="§"/>
            </a:pPr>
            <a:r>
              <a:rPr lang="fr-FR" sz="1400" dirty="0"/>
              <a:t>Animations-CHR </a:t>
            </a:r>
            <a:r>
              <a:rPr lang="fr-FR" sz="1400" dirty="0">
                <a:highlight>
                  <a:srgbClr val="00FFFF"/>
                </a:highlight>
              </a:rPr>
              <a:t>RAS</a:t>
            </a:r>
            <a:r>
              <a:rPr lang="fr-FR" sz="1400" cap="small" dirty="0">
                <a:highlight>
                  <a:srgbClr val="00FFFF"/>
                </a:highlight>
              </a:rPr>
              <a:t> </a:t>
            </a:r>
            <a:r>
              <a:rPr lang="fr-FR" sz="1400" cap="small" dirty="0">
                <a:highlight>
                  <a:srgbClr val="FFFF00"/>
                </a:highlight>
              </a:rPr>
              <a:t>sauf tarif NON adhérent</a:t>
            </a:r>
            <a:r>
              <a:rPr lang="fr-FR" sz="1400" dirty="0">
                <a:highlight>
                  <a:srgbClr val="FFFF00"/>
                </a:highlight>
              </a:rPr>
              <a:t> </a:t>
            </a:r>
          </a:p>
          <a:p>
            <a:pPr marL="285750" lvl="1" indent="-285750">
              <a:buFont typeface="Wingdings" panose="05000000000000000000" pitchFamily="2" charset="2"/>
              <a:buChar char="§"/>
            </a:pPr>
            <a:r>
              <a:rPr lang="fr-FR" sz="1400" dirty="0"/>
              <a:t>Réveillons </a:t>
            </a:r>
            <a:r>
              <a:rPr lang="fr-FR" sz="1400" dirty="0">
                <a:highlight>
                  <a:srgbClr val="00FFFF"/>
                </a:highlight>
              </a:rPr>
              <a:t>RAS en 21 </a:t>
            </a:r>
            <a:r>
              <a:rPr lang="fr-FR" sz="1400" cap="small" dirty="0">
                <a:highlight>
                  <a:srgbClr val="FFFF00"/>
                </a:highlight>
              </a:rPr>
              <a:t>Nouvelle grille et abonnement en 2022 </a:t>
            </a:r>
          </a:p>
          <a:p>
            <a:pPr lvl="1"/>
            <a:endParaRPr lang="fr-FR" sz="1400" dirty="0"/>
          </a:p>
          <a:p>
            <a:pPr marL="285750" lvl="1" indent="-285750">
              <a:buFont typeface="Wingdings" panose="05000000000000000000" pitchFamily="2" charset="2"/>
              <a:buChar char="§"/>
            </a:pPr>
            <a:r>
              <a:rPr lang="fr-FR" sz="1400" dirty="0"/>
              <a:t>Établissements commerciaux où il est d’usage de consommer en musique</a:t>
            </a:r>
          </a:p>
          <a:p>
            <a:pPr marL="465750" lvl="4" indent="-285750">
              <a:buFont typeface="Wingdings" panose="05000000000000000000" pitchFamily="2" charset="2"/>
              <a:buChar char="ü"/>
            </a:pPr>
            <a:r>
              <a:rPr lang="fr-FR" sz="1400" dirty="0">
                <a:solidFill>
                  <a:srgbClr val="FF0000"/>
                </a:solidFill>
              </a:rPr>
              <a:t>Établissements dont l’activité principale s’appuie sur des animations à l’aide de musique enregistrée  </a:t>
            </a:r>
            <a:r>
              <a:rPr lang="fr-FR" sz="1400" b="1" dirty="0">
                <a:highlight>
                  <a:srgbClr val="FFFF00"/>
                </a:highlight>
              </a:rPr>
              <a:t>NOUVEAU TARIF</a:t>
            </a:r>
          </a:p>
          <a:p>
            <a:pPr marL="625475" lvl="5" indent="-285750">
              <a:buFont typeface="Wingdings" panose="05000000000000000000" pitchFamily="2" charset="2"/>
              <a:buChar char="ü"/>
            </a:pPr>
            <a:r>
              <a:rPr lang="fr-FR" sz="1200" dirty="0"/>
              <a:t>exploitant une piste de danse à titre principal, établissements à ambiance musicale, établissements exploitant une piste de danse à titre secondaire, établissements à multi-activités, …</a:t>
            </a:r>
          </a:p>
          <a:p>
            <a:pPr marL="285750" lvl="1" indent="-285750">
              <a:buFont typeface="Wingdings" panose="05000000000000000000" pitchFamily="2" charset="2"/>
              <a:buChar char="§"/>
            </a:pPr>
            <a:r>
              <a:rPr lang="fr-FR" sz="1400" dirty="0">
                <a:solidFill>
                  <a:srgbClr val="FF0000"/>
                </a:solidFill>
              </a:rPr>
              <a:t>Établissements commerciaux où il est d’usage de consommer en musique - « Spectacle vivant »</a:t>
            </a:r>
          </a:p>
          <a:p>
            <a:pPr marL="465750" lvl="4" indent="-285750">
              <a:buFont typeface="Wingdings" panose="05000000000000000000" pitchFamily="2" charset="2"/>
              <a:buChar char="ü"/>
            </a:pPr>
            <a:r>
              <a:rPr lang="fr-FR" sz="1200" dirty="0">
                <a:solidFill>
                  <a:schemeClr val="accent1"/>
                </a:solidFill>
              </a:rPr>
              <a:t>Diffusion de concerts et spectacles avec le concours d’artistes-interprètes</a:t>
            </a:r>
          </a:p>
        </p:txBody>
      </p:sp>
      <p:cxnSp>
        <p:nvCxnSpPr>
          <p:cNvPr id="10" name="Connecteur : en angle 9">
            <a:extLst>
              <a:ext uri="{FF2B5EF4-FFF2-40B4-BE49-F238E27FC236}">
                <a16:creationId xmlns:a16="http://schemas.microsoft.com/office/drawing/2014/main" id="{50AFB337-2DF4-4AF3-B57C-9A95566DCEEA}"/>
              </a:ext>
            </a:extLst>
          </p:cNvPr>
          <p:cNvCxnSpPr/>
          <p:nvPr/>
        </p:nvCxnSpPr>
        <p:spPr>
          <a:xfrm>
            <a:off x="2047461" y="2315817"/>
            <a:ext cx="4134678" cy="208722"/>
          </a:xfrm>
          <a:prstGeom prst="bentConnector3">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11" name="Connecteur : en angle 10">
            <a:extLst>
              <a:ext uri="{FF2B5EF4-FFF2-40B4-BE49-F238E27FC236}">
                <a16:creationId xmlns:a16="http://schemas.microsoft.com/office/drawing/2014/main" id="{4631CEE5-14E6-4322-9FEC-24CF432A8DA7}"/>
              </a:ext>
            </a:extLst>
          </p:cNvPr>
          <p:cNvCxnSpPr>
            <a:cxnSpLocks/>
          </p:cNvCxnSpPr>
          <p:nvPr/>
        </p:nvCxnSpPr>
        <p:spPr>
          <a:xfrm>
            <a:off x="3332353" y="2649855"/>
            <a:ext cx="3141114" cy="2383474"/>
          </a:xfrm>
          <a:prstGeom prst="bentConnector3">
            <a:avLst>
              <a:gd name="adj1" fmla="val 77845"/>
            </a:avLst>
          </a:prstGeom>
          <a:ln w="76200">
            <a:tailEnd type="triangle"/>
          </a:ln>
        </p:spPr>
        <p:style>
          <a:lnRef idx="3">
            <a:schemeClr val="accent1"/>
          </a:lnRef>
          <a:fillRef idx="0">
            <a:schemeClr val="accent1"/>
          </a:fillRef>
          <a:effectRef idx="2">
            <a:schemeClr val="accent1"/>
          </a:effectRef>
          <a:fontRef idx="minor">
            <a:schemeClr val="tx1"/>
          </a:fontRef>
        </p:style>
      </p:cxnSp>
      <p:sp>
        <p:nvSpPr>
          <p:cNvPr id="25" name="Accolade fermante 24">
            <a:extLst>
              <a:ext uri="{FF2B5EF4-FFF2-40B4-BE49-F238E27FC236}">
                <a16:creationId xmlns:a16="http://schemas.microsoft.com/office/drawing/2014/main" id="{2929B73E-F2BC-4911-9F72-F661BE9D7A3E}"/>
              </a:ext>
            </a:extLst>
          </p:cNvPr>
          <p:cNvSpPr/>
          <p:nvPr/>
        </p:nvSpPr>
        <p:spPr>
          <a:xfrm>
            <a:off x="5618649" y="5388855"/>
            <a:ext cx="119270" cy="565943"/>
          </a:xfrm>
          <a:prstGeom prst="rightBrace">
            <a:avLst/>
          </a:prstGeom>
        </p:spPr>
        <p:style>
          <a:lnRef idx="3">
            <a:schemeClr val="accent3"/>
          </a:lnRef>
          <a:fillRef idx="0">
            <a:schemeClr val="accent3"/>
          </a:fillRef>
          <a:effectRef idx="2">
            <a:schemeClr val="accent3"/>
          </a:effectRef>
          <a:fontRef idx="minor">
            <a:schemeClr val="tx1"/>
          </a:fontRef>
        </p:style>
        <p:txBody>
          <a:bodyPr rtlCol="0" anchor="ctr"/>
          <a:lstStyle/>
          <a:p>
            <a:pPr algn="ctr"/>
            <a:endParaRPr lang="fr-FR"/>
          </a:p>
        </p:txBody>
      </p:sp>
      <p:cxnSp>
        <p:nvCxnSpPr>
          <p:cNvPr id="35" name="Connecteur : en angle 34">
            <a:extLst>
              <a:ext uri="{FF2B5EF4-FFF2-40B4-BE49-F238E27FC236}">
                <a16:creationId xmlns:a16="http://schemas.microsoft.com/office/drawing/2014/main" id="{1BB6C03C-A56C-44C6-9E0C-1E91768175C8}"/>
              </a:ext>
            </a:extLst>
          </p:cNvPr>
          <p:cNvCxnSpPr/>
          <p:nvPr/>
        </p:nvCxnSpPr>
        <p:spPr>
          <a:xfrm flipV="1">
            <a:off x="2047461" y="1467556"/>
            <a:ext cx="4134678" cy="848261"/>
          </a:xfrm>
          <a:prstGeom prst="bentConnector3">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42" name="Connecteur : en angle 41">
            <a:extLst>
              <a:ext uri="{FF2B5EF4-FFF2-40B4-BE49-F238E27FC236}">
                <a16:creationId xmlns:a16="http://schemas.microsoft.com/office/drawing/2014/main" id="{EE25849F-01DD-4F54-B1B4-AEA8D85BEC8B}"/>
              </a:ext>
            </a:extLst>
          </p:cNvPr>
          <p:cNvCxnSpPr>
            <a:cxnSpLocks/>
          </p:cNvCxnSpPr>
          <p:nvPr/>
        </p:nvCxnSpPr>
        <p:spPr>
          <a:xfrm>
            <a:off x="3246616" y="4311997"/>
            <a:ext cx="3026331" cy="42930"/>
          </a:xfrm>
          <a:prstGeom prst="bentConnector3">
            <a:avLst>
              <a:gd name="adj1" fmla="val 50000"/>
            </a:avLst>
          </a:prstGeom>
          <a:ln w="76200">
            <a:tailEnd type="triangle"/>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3386545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1310EC-FEC8-3449-9F4C-478581923F89}"/>
              </a:ext>
            </a:extLst>
          </p:cNvPr>
          <p:cNvSpPr>
            <a:spLocks noGrp="1"/>
          </p:cNvSpPr>
          <p:nvPr>
            <p:ph type="ctrTitle"/>
          </p:nvPr>
        </p:nvSpPr>
        <p:spPr>
          <a:xfrm>
            <a:off x="6096000" y="3219712"/>
            <a:ext cx="5902036" cy="1255728"/>
          </a:xfrm>
        </p:spPr>
        <p:txBody>
          <a:bodyPr/>
          <a:lstStyle/>
          <a:p>
            <a:r>
              <a:rPr lang="fr-FR" sz="3200" dirty="0"/>
              <a:t>Contenu de l’accord</a:t>
            </a:r>
            <a:br>
              <a:rPr lang="fr-FR" sz="3200" dirty="0"/>
            </a:br>
            <a:br>
              <a:rPr lang="fr-FR" sz="3200" dirty="0"/>
            </a:br>
            <a:r>
              <a:rPr lang="fr-FR" sz="3200" dirty="0"/>
              <a:t>et </a:t>
            </a:r>
            <a:r>
              <a:rPr lang="fr-FR" sz="3200" dirty="0" err="1"/>
              <a:t>baremes</a:t>
            </a:r>
            <a:r>
              <a:rPr lang="fr-FR" sz="3200" dirty="0"/>
              <a:t> </a:t>
            </a:r>
          </a:p>
        </p:txBody>
      </p:sp>
      <p:sp>
        <p:nvSpPr>
          <p:cNvPr id="3" name="Espace réservé du texte 2">
            <a:extLst>
              <a:ext uri="{FF2B5EF4-FFF2-40B4-BE49-F238E27FC236}">
                <a16:creationId xmlns:a16="http://schemas.microsoft.com/office/drawing/2014/main" id="{F08C60E7-51C5-1141-BA4E-4CF6570013CC}"/>
              </a:ext>
            </a:extLst>
          </p:cNvPr>
          <p:cNvSpPr>
            <a:spLocks noGrp="1"/>
          </p:cNvSpPr>
          <p:nvPr>
            <p:ph type="body" sz="quarter" idx="10"/>
          </p:nvPr>
        </p:nvSpPr>
        <p:spPr/>
        <p:txBody>
          <a:bodyPr/>
          <a:lstStyle/>
          <a:p>
            <a:r>
              <a:rPr lang="fr-FR" dirty="0"/>
              <a:t>01</a:t>
            </a:r>
          </a:p>
        </p:txBody>
      </p:sp>
    </p:spTree>
    <p:extLst>
      <p:ext uri="{BB962C8B-B14F-4D97-AF65-F5344CB8AC3E}">
        <p14:creationId xmlns:p14="http://schemas.microsoft.com/office/powerpoint/2010/main" val="3467434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8728C74-2B5E-8142-B243-30A04D439CF0}"/>
              </a:ext>
            </a:extLst>
          </p:cNvPr>
          <p:cNvSpPr>
            <a:spLocks noGrp="1"/>
          </p:cNvSpPr>
          <p:nvPr>
            <p:ph type="title"/>
          </p:nvPr>
        </p:nvSpPr>
        <p:spPr/>
        <p:txBody>
          <a:bodyPr/>
          <a:lstStyle/>
          <a:p>
            <a:r>
              <a:rPr lang="fr-FR" dirty="0"/>
              <a:t>établissements commerciaux où il est d’usage de consommer en musique</a:t>
            </a:r>
          </a:p>
        </p:txBody>
      </p:sp>
      <p:sp>
        <p:nvSpPr>
          <p:cNvPr id="3" name="Espace réservé du pied de page 2">
            <a:extLst>
              <a:ext uri="{FF2B5EF4-FFF2-40B4-BE49-F238E27FC236}">
                <a16:creationId xmlns:a16="http://schemas.microsoft.com/office/drawing/2014/main" id="{F5395332-B543-154B-AAFB-044971417CC9}"/>
              </a:ext>
            </a:extLst>
          </p:cNvPr>
          <p:cNvSpPr>
            <a:spLocks noGrp="1"/>
          </p:cNvSpPr>
          <p:nvPr>
            <p:ph type="ftr" sz="quarter" idx="11"/>
          </p:nvPr>
        </p:nvSpPr>
        <p:spPr/>
        <p:txBody>
          <a:bodyPr/>
          <a:lstStyle/>
          <a:p>
            <a:r>
              <a:rPr lang="fr-FR"/>
              <a:t>Direction du Réseau - Réforme CHRD 2022</a:t>
            </a:r>
          </a:p>
        </p:txBody>
      </p:sp>
      <p:sp>
        <p:nvSpPr>
          <p:cNvPr id="4" name="Espace réservé du numéro de diapositive 3">
            <a:extLst>
              <a:ext uri="{FF2B5EF4-FFF2-40B4-BE49-F238E27FC236}">
                <a16:creationId xmlns:a16="http://schemas.microsoft.com/office/drawing/2014/main" id="{267488B6-8A4E-AB4B-92C9-0B06D07C74D9}"/>
              </a:ext>
            </a:extLst>
          </p:cNvPr>
          <p:cNvSpPr>
            <a:spLocks noGrp="1"/>
          </p:cNvSpPr>
          <p:nvPr>
            <p:ph type="sldNum" sz="quarter" idx="12"/>
          </p:nvPr>
        </p:nvSpPr>
        <p:spPr/>
        <p:txBody>
          <a:bodyPr/>
          <a:lstStyle/>
          <a:p>
            <a:fld id="{746EC8D2-98DA-6647-9D70-EF804C5DC6D9}" type="slidenum">
              <a:rPr lang="fr-FR" smtClean="0"/>
              <a:t>6</a:t>
            </a:fld>
            <a:endParaRPr lang="fr-FR"/>
          </a:p>
        </p:txBody>
      </p:sp>
      <p:sp>
        <p:nvSpPr>
          <p:cNvPr id="5" name="Espace réservé du texte 4">
            <a:extLst>
              <a:ext uri="{FF2B5EF4-FFF2-40B4-BE49-F238E27FC236}">
                <a16:creationId xmlns:a16="http://schemas.microsoft.com/office/drawing/2014/main" id="{A08E3997-DB16-494E-BB67-F20A55835AFF}"/>
              </a:ext>
            </a:extLst>
          </p:cNvPr>
          <p:cNvSpPr>
            <a:spLocks noGrp="1"/>
          </p:cNvSpPr>
          <p:nvPr>
            <p:ph type="body" sz="quarter" idx="16"/>
          </p:nvPr>
        </p:nvSpPr>
        <p:spPr>
          <a:xfrm>
            <a:off x="774000" y="1280172"/>
            <a:ext cx="3577194" cy="4818196"/>
          </a:xfrm>
          <a:ln w="19050">
            <a:solidFill>
              <a:schemeClr val="bg1"/>
            </a:solidFill>
          </a:ln>
        </p:spPr>
        <p:txBody>
          <a:bodyPr/>
          <a:lstStyle/>
          <a:p>
            <a:endParaRPr lang="fr-FR" sz="4000" dirty="0">
              <a:solidFill>
                <a:schemeClr val="accent1"/>
              </a:solidFill>
            </a:endParaRPr>
          </a:p>
          <a:p>
            <a:pPr lvl="1" algn="l"/>
            <a:r>
              <a:rPr lang="fr-FR" sz="1800" dirty="0">
                <a:solidFill>
                  <a:schemeClr val="accent1"/>
                </a:solidFill>
              </a:rPr>
              <a:t>Etablissements dont l’activité principale est l’exploitation d’une piste de danse</a:t>
            </a:r>
          </a:p>
          <a:p>
            <a:pPr lvl="1" algn="l"/>
            <a:endParaRPr lang="fr-FR" sz="1600" dirty="0">
              <a:solidFill>
                <a:schemeClr val="accent1"/>
              </a:solidFill>
            </a:endParaRPr>
          </a:p>
          <a:p>
            <a:pPr marL="285750" lvl="2" indent="-285750" algn="l">
              <a:buFont typeface="Wingdings" panose="05000000000000000000" pitchFamily="2" charset="2"/>
              <a:buChar char="§"/>
            </a:pPr>
            <a:r>
              <a:rPr lang="fr-FR" sz="1200" dirty="0"/>
              <a:t>Piste de danse</a:t>
            </a:r>
          </a:p>
          <a:p>
            <a:pPr marL="285750" lvl="2" indent="-285750" algn="l">
              <a:buFont typeface="Wingdings" panose="05000000000000000000" pitchFamily="2" charset="2"/>
              <a:buChar char="§"/>
            </a:pPr>
            <a:r>
              <a:rPr lang="fr-FR" sz="1200" dirty="0"/>
              <a:t>Type ERP P</a:t>
            </a:r>
          </a:p>
          <a:p>
            <a:pPr marL="285750" lvl="2" indent="-285750" algn="l">
              <a:buFont typeface="Wingdings" panose="05000000000000000000" pitchFamily="2" charset="2"/>
              <a:buChar char="§"/>
            </a:pPr>
            <a:r>
              <a:rPr lang="fr-FR" sz="1200" dirty="0"/>
              <a:t>Autorisation 7h du matin</a:t>
            </a:r>
          </a:p>
          <a:p>
            <a:pPr marL="285750" lvl="2" indent="-285750" algn="l">
              <a:buFont typeface="Wingdings" panose="05000000000000000000" pitchFamily="2" charset="2"/>
              <a:buChar char="§"/>
            </a:pPr>
            <a:r>
              <a:rPr lang="fr-FR" sz="1200" dirty="0"/>
              <a:t>Accès contrôlé de la clientèle</a:t>
            </a:r>
          </a:p>
          <a:p>
            <a:pPr marL="285750" lvl="2" indent="-285750" algn="l">
              <a:buFont typeface="Wingdings" panose="05000000000000000000" pitchFamily="2" charset="2"/>
              <a:buChar char="§"/>
            </a:pPr>
            <a:r>
              <a:rPr lang="fr-FR" sz="1200" dirty="0"/>
              <a:t>Programmation musicale permettant la pratique de la danse</a:t>
            </a:r>
          </a:p>
          <a:p>
            <a:pPr marL="285750" lvl="2" indent="-285750" algn="l">
              <a:buFont typeface="Wingdings" panose="05000000000000000000" pitchFamily="2" charset="2"/>
              <a:buChar char="§"/>
            </a:pPr>
            <a:r>
              <a:rPr lang="fr-FR" sz="1200" dirty="0"/>
              <a:t>Etablissements louant des espaces dédiés à la pratique du karaoké</a:t>
            </a:r>
          </a:p>
          <a:p>
            <a:pPr marL="285750" lvl="2" indent="-285750" algn="l">
              <a:buFont typeface="Wingdings" panose="05000000000000000000" pitchFamily="2" charset="2"/>
              <a:buChar char="§"/>
            </a:pPr>
            <a:endParaRPr lang="fr-FR" sz="1200" dirty="0"/>
          </a:p>
          <a:p>
            <a:pPr lvl="1" algn="l"/>
            <a:r>
              <a:rPr lang="fr-FR" sz="1800" dirty="0">
                <a:solidFill>
                  <a:schemeClr val="accent1"/>
                </a:solidFill>
              </a:rPr>
              <a:t>Bars karaoké</a:t>
            </a:r>
          </a:p>
          <a:p>
            <a:pPr lvl="1" algn="l"/>
            <a:endParaRPr lang="fr-FR" sz="1800" dirty="0">
              <a:solidFill>
                <a:schemeClr val="accent1"/>
              </a:solidFill>
            </a:endParaRPr>
          </a:p>
          <a:p>
            <a:pPr lvl="1" algn="l"/>
            <a:r>
              <a:rPr lang="fr-FR" sz="1600" dirty="0">
                <a:solidFill>
                  <a:schemeClr val="accent1"/>
                </a:solidFill>
              </a:rPr>
              <a:t>Diffusions avec le concours d’artistes-interprètes couvertes</a:t>
            </a:r>
          </a:p>
          <a:p>
            <a:pPr lvl="1" algn="l"/>
            <a:r>
              <a:rPr lang="fr-FR" sz="1600" dirty="0">
                <a:solidFill>
                  <a:schemeClr val="accent1"/>
                </a:solidFill>
              </a:rPr>
              <a:t>sans limitation de nombre (dans périmètre Anim-CHR) </a:t>
            </a:r>
          </a:p>
          <a:p>
            <a:pPr lvl="1" algn="l"/>
            <a:endParaRPr lang="fr-FR" sz="1800" dirty="0">
              <a:solidFill>
                <a:schemeClr val="accent1"/>
              </a:solidFill>
              <a:highlight>
                <a:srgbClr val="FFFF00"/>
              </a:highlight>
            </a:endParaRPr>
          </a:p>
          <a:p>
            <a:pPr marL="285750" lvl="2" indent="-285750" algn="l">
              <a:buFont typeface="Wingdings" panose="05000000000000000000" pitchFamily="2" charset="2"/>
              <a:buChar char="§"/>
            </a:pPr>
            <a:endParaRPr lang="fr-FR" sz="1200" dirty="0"/>
          </a:p>
        </p:txBody>
      </p:sp>
      <p:sp>
        <p:nvSpPr>
          <p:cNvPr id="6" name="Espace réservé du texte 5">
            <a:extLst>
              <a:ext uri="{FF2B5EF4-FFF2-40B4-BE49-F238E27FC236}">
                <a16:creationId xmlns:a16="http://schemas.microsoft.com/office/drawing/2014/main" id="{85DEE5C8-F369-6143-8CA4-8DD84C19D9CA}"/>
              </a:ext>
            </a:extLst>
          </p:cNvPr>
          <p:cNvSpPr>
            <a:spLocks noGrp="1"/>
          </p:cNvSpPr>
          <p:nvPr>
            <p:ph type="body" sz="quarter" idx="17"/>
          </p:nvPr>
        </p:nvSpPr>
        <p:spPr>
          <a:xfrm>
            <a:off x="4364182" y="1280172"/>
            <a:ext cx="3577194" cy="4818196"/>
          </a:xfrm>
          <a:ln w="19050">
            <a:noFill/>
          </a:ln>
        </p:spPr>
        <p:txBody>
          <a:bodyPr/>
          <a:lstStyle/>
          <a:p>
            <a:endParaRPr lang="fr-FR" sz="4000" dirty="0">
              <a:solidFill>
                <a:schemeClr val="accent1"/>
              </a:solidFill>
            </a:endParaRPr>
          </a:p>
          <a:p>
            <a:pPr lvl="1" algn="l"/>
            <a:r>
              <a:rPr lang="fr-FR" sz="1800" dirty="0">
                <a:solidFill>
                  <a:schemeClr val="accent1"/>
                </a:solidFill>
              </a:rPr>
              <a:t>Etablissements à ambiance musicale, établissements exploitant une piste de danse à titre secondaire, établissement à multi- activités</a:t>
            </a:r>
          </a:p>
          <a:p>
            <a:pPr lvl="1" algn="l"/>
            <a:endParaRPr lang="fr-FR" sz="1600" dirty="0">
              <a:solidFill>
                <a:schemeClr val="accent1"/>
              </a:solidFill>
            </a:endParaRPr>
          </a:p>
          <a:p>
            <a:pPr marL="285750" lvl="2" indent="-285750" algn="l">
              <a:buFont typeface="Wingdings" panose="05000000000000000000" pitchFamily="2" charset="2"/>
              <a:buChar char="§"/>
            </a:pPr>
            <a:r>
              <a:rPr lang="fr-FR" sz="1200" dirty="0"/>
              <a:t>Matériel de sonorisation adapté au thème de l’établissement</a:t>
            </a:r>
          </a:p>
          <a:p>
            <a:pPr marL="285750" lvl="2" indent="-285750" algn="l">
              <a:buFont typeface="Wingdings" panose="05000000000000000000" pitchFamily="2" charset="2"/>
              <a:buChar char="§"/>
            </a:pPr>
            <a:r>
              <a:rPr lang="fr-FR" sz="1200" dirty="0"/>
              <a:t>Type ERP N (P ou L exclus)</a:t>
            </a:r>
          </a:p>
          <a:p>
            <a:pPr marL="285750" lvl="2" indent="-285750" algn="l">
              <a:buFont typeface="Wingdings" panose="05000000000000000000" pitchFamily="2" charset="2"/>
              <a:buChar char="§"/>
            </a:pPr>
            <a:r>
              <a:rPr lang="fr-FR" sz="1200" dirty="0"/>
              <a:t>Autorisation de fermeture tardive (7h du matin exclue)</a:t>
            </a:r>
          </a:p>
          <a:p>
            <a:pPr marL="285750" lvl="2" indent="-285750" algn="l">
              <a:buFont typeface="Wingdings" panose="05000000000000000000" pitchFamily="2" charset="2"/>
              <a:buChar char="§"/>
            </a:pPr>
            <a:r>
              <a:rPr lang="fr-FR" sz="1200" dirty="0"/>
              <a:t>Programmation musicale en lien avec le concept, la thématique, le décor de l’établissement</a:t>
            </a:r>
          </a:p>
          <a:p>
            <a:pPr marL="285750" lvl="2" indent="-285750" algn="l">
              <a:buFont typeface="Wingdings" panose="05000000000000000000" pitchFamily="2" charset="2"/>
              <a:buChar char="§"/>
            </a:pPr>
            <a:r>
              <a:rPr lang="fr-FR" sz="1200" dirty="0"/>
              <a:t>Animations dansantes/karaoké, piste de danse à titre secondaire, activité traditionnelle de restauration/débit de boissons à titre principal ou secondaire</a:t>
            </a:r>
          </a:p>
          <a:p>
            <a:pPr marL="285750" lvl="2" indent="-285750" algn="l">
              <a:buFont typeface="Wingdings" panose="05000000000000000000" pitchFamily="2" charset="2"/>
              <a:buChar char="§"/>
            </a:pPr>
            <a:endParaRPr lang="fr-FR" sz="1400" dirty="0"/>
          </a:p>
        </p:txBody>
      </p:sp>
      <p:sp>
        <p:nvSpPr>
          <p:cNvPr id="7" name="Espace réservé du texte 6">
            <a:extLst>
              <a:ext uri="{FF2B5EF4-FFF2-40B4-BE49-F238E27FC236}">
                <a16:creationId xmlns:a16="http://schemas.microsoft.com/office/drawing/2014/main" id="{D907168E-5612-D749-8DEA-17F505B4C8BE}"/>
              </a:ext>
            </a:extLst>
          </p:cNvPr>
          <p:cNvSpPr>
            <a:spLocks noGrp="1"/>
          </p:cNvSpPr>
          <p:nvPr>
            <p:ph type="body" sz="quarter" idx="18"/>
          </p:nvPr>
        </p:nvSpPr>
        <p:spPr>
          <a:xfrm>
            <a:off x="7941376" y="1280172"/>
            <a:ext cx="3687407" cy="4818196"/>
          </a:xfrm>
          <a:solidFill>
            <a:schemeClr val="bg1">
              <a:alpha val="84000"/>
            </a:schemeClr>
          </a:solidFill>
          <a:ln w="19050">
            <a:solidFill>
              <a:schemeClr val="accent2"/>
            </a:solidFill>
          </a:ln>
        </p:spPr>
        <p:txBody>
          <a:bodyPr/>
          <a:lstStyle/>
          <a:p>
            <a:endParaRPr lang="fr-FR" sz="4000" dirty="0">
              <a:solidFill>
                <a:schemeClr val="accent1"/>
              </a:solidFill>
            </a:endParaRPr>
          </a:p>
          <a:p>
            <a:pPr lvl="1" algn="l"/>
            <a:r>
              <a:rPr lang="fr-FR" sz="1800" dirty="0">
                <a:solidFill>
                  <a:schemeClr val="accent1"/>
                </a:solidFill>
              </a:rPr>
              <a:t>Etablissements de concerts et spectacles, revues, cabarets, clubs électro</a:t>
            </a:r>
          </a:p>
          <a:p>
            <a:pPr lvl="1" algn="l"/>
            <a:endParaRPr lang="fr-FR" sz="1600" dirty="0">
              <a:solidFill>
                <a:schemeClr val="accent1"/>
              </a:solidFill>
            </a:endParaRPr>
          </a:p>
          <a:p>
            <a:pPr marL="285750" lvl="2" indent="-285750" algn="l">
              <a:buFont typeface="Wingdings" panose="05000000000000000000" pitchFamily="2" charset="2"/>
              <a:buChar char="§"/>
            </a:pPr>
            <a:r>
              <a:rPr lang="fr-FR" sz="1200" dirty="0"/>
              <a:t>Dispositif scénique dédié à la représentation des spectacles</a:t>
            </a:r>
          </a:p>
          <a:p>
            <a:pPr marL="285750" lvl="2" indent="-285750" algn="l">
              <a:buFont typeface="Wingdings" panose="05000000000000000000" pitchFamily="2" charset="2"/>
              <a:buChar char="§"/>
            </a:pPr>
            <a:r>
              <a:rPr lang="fr-FR" sz="1200" dirty="0"/>
              <a:t>Type ERP L</a:t>
            </a:r>
          </a:p>
          <a:p>
            <a:pPr marL="285750" lvl="2" indent="-285750" algn="l">
              <a:buFont typeface="Wingdings" panose="05000000000000000000" pitchFamily="2" charset="2"/>
              <a:buChar char="§"/>
            </a:pPr>
            <a:r>
              <a:rPr lang="fr-FR" sz="1200" dirty="0"/>
              <a:t>Licence d’entrepreneur de spectacles</a:t>
            </a:r>
          </a:p>
          <a:p>
            <a:pPr marL="285750" lvl="2" indent="-285750" algn="l">
              <a:buFont typeface="Wingdings" panose="05000000000000000000" pitchFamily="2" charset="2"/>
              <a:buChar char="§"/>
            </a:pPr>
            <a:r>
              <a:rPr lang="fr-FR" sz="1200" dirty="0"/>
              <a:t>Billetterie spectacle (TVA)</a:t>
            </a:r>
          </a:p>
          <a:p>
            <a:pPr marL="285750" lvl="2" indent="-285750" algn="l">
              <a:buFont typeface="Wingdings" panose="05000000000000000000" pitchFamily="2" charset="2"/>
              <a:buChar char="§"/>
            </a:pPr>
            <a:r>
              <a:rPr lang="fr-FR" sz="1200" dirty="0"/>
              <a:t>Affiliation au CNM</a:t>
            </a:r>
          </a:p>
          <a:p>
            <a:pPr marL="285750" lvl="2" indent="-285750" algn="l">
              <a:buFont typeface="Wingdings" panose="05000000000000000000" pitchFamily="2" charset="2"/>
              <a:buChar char="§"/>
            </a:pPr>
            <a:r>
              <a:rPr lang="fr-FR" sz="1200" dirty="0"/>
              <a:t>Programmation dense et régulière de représentations données avec le concours d’artistes-interprètes.</a:t>
            </a:r>
          </a:p>
          <a:p>
            <a:pPr marL="285750" lvl="2" indent="-285750" algn="l">
              <a:buFont typeface="Wingdings" panose="05000000000000000000" pitchFamily="2" charset="2"/>
              <a:buChar char="§"/>
            </a:pPr>
            <a:r>
              <a:rPr lang="fr-FR" sz="1200" dirty="0"/>
              <a:t>Dépense artistique significative</a:t>
            </a:r>
          </a:p>
          <a:p>
            <a:pPr marL="285750" lvl="2" indent="-285750" algn="l">
              <a:buFont typeface="Wingdings" panose="05000000000000000000" pitchFamily="2" charset="2"/>
              <a:buChar char="§"/>
            </a:pPr>
            <a:endParaRPr lang="fr-FR" sz="1200" dirty="0"/>
          </a:p>
          <a:p>
            <a:pPr lvl="1" algn="l"/>
            <a:r>
              <a:rPr lang="fr-FR" sz="1800" dirty="0">
                <a:solidFill>
                  <a:schemeClr val="accent1"/>
                </a:solidFill>
              </a:rPr>
              <a:t>Etablissements CHRD au-delà du périmètre Anim-CHR</a:t>
            </a:r>
          </a:p>
          <a:p>
            <a:pPr marL="285750" lvl="2" indent="-285750" algn="l">
              <a:buFont typeface="Wingdings" panose="05000000000000000000" pitchFamily="2" charset="2"/>
              <a:buChar char="§"/>
            </a:pPr>
            <a:endParaRPr lang="fr-FR" sz="1200" dirty="0"/>
          </a:p>
        </p:txBody>
      </p:sp>
      <p:sp>
        <p:nvSpPr>
          <p:cNvPr id="9" name="ZoneTexte 8">
            <a:extLst>
              <a:ext uri="{FF2B5EF4-FFF2-40B4-BE49-F238E27FC236}">
                <a16:creationId xmlns:a16="http://schemas.microsoft.com/office/drawing/2014/main" id="{12C7B566-E2BE-49B5-AB85-385B2A7CA503}"/>
              </a:ext>
            </a:extLst>
          </p:cNvPr>
          <p:cNvSpPr txBox="1"/>
          <p:nvPr/>
        </p:nvSpPr>
        <p:spPr>
          <a:xfrm>
            <a:off x="8154139" y="1091885"/>
            <a:ext cx="3261880" cy="646331"/>
          </a:xfrm>
          <a:prstGeom prst="rect">
            <a:avLst/>
          </a:prstGeom>
          <a:solidFill>
            <a:schemeClr val="accent3"/>
          </a:solidFill>
        </p:spPr>
        <p:txBody>
          <a:bodyPr wrap="square" rtlCol="0">
            <a:spAutoFit/>
          </a:bodyPr>
          <a:lstStyle/>
          <a:p>
            <a:pPr algn="ctr"/>
            <a:r>
              <a:rPr lang="fr-FR" dirty="0">
                <a:solidFill>
                  <a:schemeClr val="bg1"/>
                </a:solidFill>
              </a:rPr>
              <a:t>Règles de tarification spécifiques / Spectacle vivant</a:t>
            </a:r>
          </a:p>
        </p:txBody>
      </p:sp>
      <p:sp>
        <p:nvSpPr>
          <p:cNvPr id="10" name="ZoneTexte 9">
            <a:extLst>
              <a:ext uri="{FF2B5EF4-FFF2-40B4-BE49-F238E27FC236}">
                <a16:creationId xmlns:a16="http://schemas.microsoft.com/office/drawing/2014/main" id="{0C60DE70-48E9-4FF8-9813-85AEB34C5875}"/>
              </a:ext>
            </a:extLst>
          </p:cNvPr>
          <p:cNvSpPr txBox="1"/>
          <p:nvPr/>
        </p:nvSpPr>
        <p:spPr>
          <a:xfrm>
            <a:off x="773999" y="1091885"/>
            <a:ext cx="6707456" cy="800219"/>
          </a:xfrm>
          <a:prstGeom prst="rect">
            <a:avLst/>
          </a:prstGeom>
          <a:solidFill>
            <a:schemeClr val="accent1"/>
          </a:solidFill>
        </p:spPr>
        <p:txBody>
          <a:bodyPr wrap="square" rtlCol="0">
            <a:spAutoFit/>
          </a:bodyPr>
          <a:lstStyle/>
          <a:p>
            <a:pPr algn="ctr"/>
            <a:r>
              <a:rPr lang="fr-FR" dirty="0">
                <a:solidFill>
                  <a:schemeClr val="bg1"/>
                </a:solidFill>
              </a:rPr>
              <a:t>Danse, karaoké, ambiance, multi-activités</a:t>
            </a:r>
          </a:p>
          <a:p>
            <a:pPr algn="ctr"/>
            <a:r>
              <a:rPr lang="fr-FR" sz="1400" dirty="0">
                <a:solidFill>
                  <a:schemeClr val="bg1"/>
                </a:solidFill>
              </a:rPr>
              <a:t>(y compris exploitation en café/restaurant traditionnel avec musique de sonorisation le cas échéant)</a:t>
            </a:r>
          </a:p>
        </p:txBody>
      </p:sp>
    </p:spTree>
    <p:extLst>
      <p:ext uri="{BB962C8B-B14F-4D97-AF65-F5344CB8AC3E}">
        <p14:creationId xmlns:p14="http://schemas.microsoft.com/office/powerpoint/2010/main" val="1240789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re 17">
            <a:extLst>
              <a:ext uri="{FF2B5EF4-FFF2-40B4-BE49-F238E27FC236}">
                <a16:creationId xmlns:a16="http://schemas.microsoft.com/office/drawing/2014/main" id="{F08BA279-F2D1-4E91-A5D1-321321323E7E}"/>
              </a:ext>
            </a:extLst>
          </p:cNvPr>
          <p:cNvSpPr>
            <a:spLocks noGrp="1"/>
          </p:cNvSpPr>
          <p:nvPr>
            <p:ph type="title"/>
          </p:nvPr>
        </p:nvSpPr>
        <p:spPr>
          <a:xfrm>
            <a:off x="773999" y="288000"/>
            <a:ext cx="11212592" cy="691200"/>
          </a:xfrm>
        </p:spPr>
        <p:txBody>
          <a:bodyPr/>
          <a:lstStyle/>
          <a:p>
            <a:r>
              <a:rPr lang="fr-FR" dirty="0"/>
              <a:t>FOCUS : établissements dansants, à ambiance musicale, multi-activités</a:t>
            </a:r>
          </a:p>
        </p:txBody>
      </p:sp>
      <p:sp>
        <p:nvSpPr>
          <p:cNvPr id="12" name="Espace réservé du pied de page 11">
            <a:extLst>
              <a:ext uri="{FF2B5EF4-FFF2-40B4-BE49-F238E27FC236}">
                <a16:creationId xmlns:a16="http://schemas.microsoft.com/office/drawing/2014/main" id="{AE588106-22DF-422C-9FA2-9618F1DD92A3}"/>
              </a:ext>
            </a:extLst>
          </p:cNvPr>
          <p:cNvSpPr>
            <a:spLocks noGrp="1"/>
          </p:cNvSpPr>
          <p:nvPr>
            <p:ph type="ftr" sz="quarter" idx="11"/>
          </p:nvPr>
        </p:nvSpPr>
        <p:spPr/>
        <p:txBody>
          <a:bodyPr/>
          <a:lstStyle/>
          <a:p>
            <a:r>
              <a:rPr lang="fr-FR"/>
              <a:t>Direction du Réseau - Réforme CHRD 2022</a:t>
            </a:r>
          </a:p>
        </p:txBody>
      </p:sp>
      <p:sp>
        <p:nvSpPr>
          <p:cNvPr id="13" name="Espace réservé du numéro de diapositive 12">
            <a:extLst>
              <a:ext uri="{FF2B5EF4-FFF2-40B4-BE49-F238E27FC236}">
                <a16:creationId xmlns:a16="http://schemas.microsoft.com/office/drawing/2014/main" id="{24D3BA21-AC00-4CC5-89BB-347491862AC7}"/>
              </a:ext>
            </a:extLst>
          </p:cNvPr>
          <p:cNvSpPr>
            <a:spLocks noGrp="1"/>
          </p:cNvSpPr>
          <p:nvPr>
            <p:ph type="sldNum" sz="quarter" idx="12"/>
          </p:nvPr>
        </p:nvSpPr>
        <p:spPr/>
        <p:txBody>
          <a:bodyPr/>
          <a:lstStyle/>
          <a:p>
            <a:fld id="{746EC8D2-98DA-6647-9D70-EF804C5DC6D9}" type="slidenum">
              <a:rPr lang="fr-FR" smtClean="0"/>
              <a:pPr/>
              <a:t>7</a:t>
            </a:fld>
            <a:endParaRPr lang="fr-FR"/>
          </a:p>
        </p:txBody>
      </p:sp>
      <p:sp>
        <p:nvSpPr>
          <p:cNvPr id="8" name="Espace réservé du contenu 10">
            <a:extLst>
              <a:ext uri="{FF2B5EF4-FFF2-40B4-BE49-F238E27FC236}">
                <a16:creationId xmlns:a16="http://schemas.microsoft.com/office/drawing/2014/main" id="{65F5260C-1E0E-47A5-8035-45AEBF85D9C2}"/>
              </a:ext>
            </a:extLst>
          </p:cNvPr>
          <p:cNvSpPr>
            <a:spLocks noGrp="1"/>
          </p:cNvSpPr>
          <p:nvPr>
            <p:ph idx="1"/>
          </p:nvPr>
        </p:nvSpPr>
        <p:spPr>
          <a:xfrm>
            <a:off x="3980028" y="1984987"/>
            <a:ext cx="7899624" cy="4500369"/>
          </a:xfrm>
        </p:spPr>
        <p:txBody>
          <a:bodyPr/>
          <a:lstStyle/>
          <a:p>
            <a:pPr>
              <a:spcBef>
                <a:spcPts val="0"/>
              </a:spcBef>
            </a:pPr>
            <a:r>
              <a:rPr lang="fr-FR" sz="1600" b="0" cap="none" dirty="0">
                <a:solidFill>
                  <a:schemeClr val="tx1"/>
                </a:solidFill>
              </a:rPr>
              <a:t>Etablissements dont la recette principale est constituée par la vente de consommations et/ou de restauration et correspondant aux </a:t>
            </a:r>
            <a:r>
              <a:rPr lang="fr-FR" sz="1600" cap="none" dirty="0">
                <a:solidFill>
                  <a:schemeClr val="accent2"/>
                </a:solidFill>
              </a:rPr>
              <a:t>formes d’exploitation </a:t>
            </a:r>
            <a:r>
              <a:rPr lang="fr-FR" sz="1600" b="0" cap="none" dirty="0">
                <a:solidFill>
                  <a:schemeClr val="tx1"/>
                </a:solidFill>
              </a:rPr>
              <a:t>suivantes :</a:t>
            </a:r>
          </a:p>
          <a:p>
            <a:pPr marL="342900" indent="-342900">
              <a:spcBef>
                <a:spcPts val="0"/>
              </a:spcBef>
              <a:buFont typeface="+mj-lt"/>
              <a:buAutoNum type="arabicParenR"/>
            </a:pPr>
            <a:r>
              <a:rPr lang="fr-FR" sz="1600" b="0" cap="none" dirty="0">
                <a:solidFill>
                  <a:schemeClr val="tx1"/>
                </a:solidFill>
              </a:rPr>
              <a:t>qui procèdent à des </a:t>
            </a:r>
            <a:r>
              <a:rPr lang="fr-FR" sz="1600" cap="none" dirty="0">
                <a:solidFill>
                  <a:schemeClr val="accent1"/>
                </a:solidFill>
              </a:rPr>
              <a:t>diffusions musicales d’ambiance</a:t>
            </a:r>
            <a:r>
              <a:rPr lang="fr-FR" sz="1600" b="0" cap="none" dirty="0">
                <a:solidFill>
                  <a:schemeClr val="tx1"/>
                </a:solidFill>
              </a:rPr>
              <a:t>, c’est-à-dire pour lesquels la musique constitue une composante essentielle du concept, de la thématique, de l’environnement ou du décor ;</a:t>
            </a:r>
          </a:p>
          <a:p>
            <a:pPr marL="342900" indent="-342900">
              <a:spcBef>
                <a:spcPts val="0"/>
              </a:spcBef>
              <a:buFont typeface="+mj-lt"/>
              <a:buAutoNum type="arabicParenR"/>
            </a:pPr>
            <a:r>
              <a:rPr lang="fr-FR" sz="1600" b="0" dirty="0">
                <a:solidFill>
                  <a:schemeClr val="tx1"/>
                </a:solidFill>
              </a:rPr>
              <a:t>qui procèdent à des </a:t>
            </a:r>
            <a:r>
              <a:rPr lang="fr-FR" sz="1600" dirty="0">
                <a:solidFill>
                  <a:schemeClr val="accent1"/>
                </a:solidFill>
              </a:rPr>
              <a:t>diffusions musicales dansantes </a:t>
            </a:r>
            <a:r>
              <a:rPr lang="fr-FR" sz="1600" b="0" dirty="0">
                <a:solidFill>
                  <a:schemeClr val="tx1"/>
                </a:solidFill>
              </a:rPr>
              <a:t>en étant ou pas de type P, en étant ou pas autorisés à fermer à 7h du matin, qu’ils soient pourvus d’une piste de danse à titre accessoire ou secondaire ou sans piste de danse ;</a:t>
            </a:r>
            <a:endParaRPr lang="fr-FR" sz="1600" b="0" cap="none" dirty="0">
              <a:solidFill>
                <a:schemeClr val="tx1"/>
              </a:solidFill>
            </a:endParaRPr>
          </a:p>
          <a:p>
            <a:pPr marL="342900" indent="-342900">
              <a:spcBef>
                <a:spcPts val="0"/>
              </a:spcBef>
              <a:buFont typeface="+mj-lt"/>
              <a:buAutoNum type="arabicParenR"/>
            </a:pPr>
            <a:r>
              <a:rPr lang="fr-FR" sz="1600" b="0" cap="none" dirty="0">
                <a:solidFill>
                  <a:schemeClr val="tx1"/>
                </a:solidFill>
              </a:rPr>
              <a:t>qui présentent </a:t>
            </a:r>
            <a:r>
              <a:rPr lang="fr-FR" sz="1600" dirty="0">
                <a:solidFill>
                  <a:schemeClr val="accent1"/>
                </a:solidFill>
              </a:rPr>
              <a:t>plusieurs</a:t>
            </a:r>
            <a:r>
              <a:rPr lang="fr-FR" sz="1600" dirty="0">
                <a:solidFill>
                  <a:schemeClr val="tx1"/>
                </a:solidFill>
              </a:rPr>
              <a:t> </a:t>
            </a:r>
            <a:r>
              <a:rPr lang="fr-FR" sz="1600" cap="none" dirty="0">
                <a:solidFill>
                  <a:schemeClr val="accent1"/>
                </a:solidFill>
              </a:rPr>
              <a:t>activités et utilisations du répertoire musical </a:t>
            </a:r>
            <a:r>
              <a:rPr lang="fr-FR" sz="1600" b="0" cap="none" dirty="0">
                <a:solidFill>
                  <a:schemeClr val="tx1"/>
                </a:solidFill>
              </a:rPr>
              <a:t>parmi lesquelles :</a:t>
            </a:r>
          </a:p>
          <a:p>
            <a:pPr marL="465750" lvl="4" indent="-285750">
              <a:spcBef>
                <a:spcPts val="0"/>
              </a:spcBef>
              <a:buFont typeface="Courier New" panose="02070309020205020404" pitchFamily="49" charset="0"/>
              <a:buChar char="o"/>
            </a:pPr>
            <a:r>
              <a:rPr lang="fr-FR" sz="1400" dirty="0"/>
              <a:t>Activité traditionnelle de débit de boissons / restauration </a:t>
            </a:r>
            <a:r>
              <a:rPr lang="fr-FR" sz="1400" b="1" dirty="0"/>
              <a:t>avec musique de sonorisation</a:t>
            </a:r>
          </a:p>
          <a:p>
            <a:pPr marL="465750" lvl="4" indent="-285750">
              <a:spcBef>
                <a:spcPts val="0"/>
              </a:spcBef>
              <a:buFont typeface="Courier New" panose="02070309020205020404" pitchFamily="49" charset="0"/>
              <a:buChar char="o"/>
            </a:pPr>
            <a:r>
              <a:rPr lang="fr-FR" sz="1400" b="0" cap="none" dirty="0">
                <a:solidFill>
                  <a:schemeClr val="tx1"/>
                </a:solidFill>
              </a:rPr>
              <a:t>Activité </a:t>
            </a:r>
            <a:r>
              <a:rPr lang="fr-FR" sz="1400" dirty="0"/>
              <a:t>de débit de boissons / restauration </a:t>
            </a:r>
            <a:r>
              <a:rPr lang="fr-FR" sz="1400" b="1" dirty="0"/>
              <a:t>avec musique d’ambiance</a:t>
            </a:r>
          </a:p>
          <a:p>
            <a:pPr marL="465750" lvl="4" indent="-285750">
              <a:spcBef>
                <a:spcPts val="0"/>
              </a:spcBef>
              <a:buFont typeface="Courier New" panose="02070309020205020404" pitchFamily="49" charset="0"/>
              <a:buChar char="o"/>
            </a:pPr>
            <a:r>
              <a:rPr lang="fr-FR" sz="1400" dirty="0"/>
              <a:t>Activité de débit de boissons / restauration avec animations musicales attractives telles que </a:t>
            </a:r>
            <a:r>
              <a:rPr lang="fr-FR" sz="1400" b="1" dirty="0"/>
              <a:t>danse, karaoké</a:t>
            </a:r>
            <a:r>
              <a:rPr lang="fr-FR" sz="1400" dirty="0"/>
              <a:t>, …,</a:t>
            </a:r>
            <a:endParaRPr lang="fr-FR" sz="1400" b="0" cap="none" dirty="0">
              <a:solidFill>
                <a:schemeClr val="tx1"/>
              </a:solidFill>
            </a:endParaRPr>
          </a:p>
          <a:p>
            <a:pPr marL="465750" lvl="4" indent="-285750">
              <a:spcBef>
                <a:spcPts val="0"/>
              </a:spcBef>
              <a:buFont typeface="Courier New" panose="02070309020205020404" pitchFamily="49" charset="0"/>
              <a:buChar char="o"/>
            </a:pPr>
            <a:r>
              <a:rPr lang="fr-FR" sz="1400" b="1" dirty="0"/>
              <a:t>Activité d’animations de loisirs, notamment nocturnes, avec diffusions de musique d’ambiance et/ou attractives </a:t>
            </a:r>
            <a:r>
              <a:rPr lang="fr-FR" sz="1400" dirty="0"/>
              <a:t>(bowling, billards, jeux d’arcade, bars à hôtesses, clubs libertins, etc.) </a:t>
            </a:r>
          </a:p>
          <a:p>
            <a:pPr marL="465750" lvl="4" indent="-285750">
              <a:spcBef>
                <a:spcPts val="0"/>
              </a:spcBef>
              <a:buFont typeface="Courier New" panose="02070309020205020404" pitchFamily="49" charset="0"/>
              <a:buChar char="o"/>
            </a:pPr>
            <a:r>
              <a:rPr lang="fr-FR" sz="1400" b="1" dirty="0"/>
              <a:t>Prestations d’artistes dans le périmètre Anim-CHR </a:t>
            </a:r>
            <a:r>
              <a:rPr lang="fr-FR" sz="1400" dirty="0"/>
              <a:t>quel qu’en soit le nombre.</a:t>
            </a:r>
          </a:p>
          <a:p>
            <a:endParaRPr lang="fr-FR" sz="1400" dirty="0"/>
          </a:p>
        </p:txBody>
      </p:sp>
      <p:sp>
        <p:nvSpPr>
          <p:cNvPr id="9" name="Espace réservé du contenu 2">
            <a:extLst>
              <a:ext uri="{FF2B5EF4-FFF2-40B4-BE49-F238E27FC236}">
                <a16:creationId xmlns:a16="http://schemas.microsoft.com/office/drawing/2014/main" id="{C7AE64B2-F81E-4922-8E56-9EE45E8DC9F3}"/>
              </a:ext>
            </a:extLst>
          </p:cNvPr>
          <p:cNvSpPr txBox="1">
            <a:spLocks/>
          </p:cNvSpPr>
          <p:nvPr/>
        </p:nvSpPr>
        <p:spPr>
          <a:xfrm>
            <a:off x="308798" y="1984988"/>
            <a:ext cx="3688198" cy="3494581"/>
          </a:xfrm>
          <a:prstGeom prst="rect">
            <a:avLst/>
          </a:prstGeom>
        </p:spPr>
        <p:txBody>
          <a:bodyPr/>
          <a:lstStyle>
            <a:lvl1pPr marL="0" indent="0" algn="l" defTabSz="914400" rtl="0" eaLnBrk="1" latinLnBrk="0" hangingPunct="1">
              <a:lnSpc>
                <a:spcPct val="100000"/>
              </a:lnSpc>
              <a:spcBef>
                <a:spcPts val="1200"/>
              </a:spcBef>
              <a:buFont typeface="Arial"/>
              <a:buNone/>
              <a:defRPr sz="1800" b="1" kern="1200" cap="all" baseline="0">
                <a:solidFill>
                  <a:srgbClr val="E53517"/>
                </a:solidFill>
                <a:latin typeface="+mn-lt"/>
                <a:ea typeface="+mn-ea"/>
                <a:cs typeface="+mn-cs"/>
              </a:defRPr>
            </a:lvl1pPr>
            <a:lvl2pPr marL="0" indent="0" algn="l" defTabSz="914400" rtl="0" eaLnBrk="1" latinLnBrk="0" hangingPunct="1">
              <a:lnSpc>
                <a:spcPct val="100000"/>
              </a:lnSpc>
              <a:spcBef>
                <a:spcPts val="600"/>
              </a:spcBef>
              <a:buFont typeface="Arial"/>
              <a:buNone/>
              <a:defRPr sz="1800" kern="1200">
                <a:solidFill>
                  <a:schemeClr val="tx1"/>
                </a:solidFill>
                <a:latin typeface="+mn-lt"/>
                <a:ea typeface="+mn-ea"/>
                <a:cs typeface="+mn-cs"/>
              </a:defRPr>
            </a:lvl2pPr>
            <a:lvl3pPr marL="0" indent="0" algn="l" defTabSz="914400" rtl="0" eaLnBrk="1" latinLnBrk="0" hangingPunct="1">
              <a:lnSpc>
                <a:spcPct val="100000"/>
              </a:lnSpc>
              <a:spcBef>
                <a:spcPts val="600"/>
              </a:spcBef>
              <a:buFont typeface="Arial"/>
              <a:buNone/>
              <a:defRPr sz="1600" b="1" kern="1200">
                <a:solidFill>
                  <a:srgbClr val="E53517"/>
                </a:solidFill>
                <a:latin typeface="+mn-lt"/>
                <a:ea typeface="+mn-ea"/>
                <a:cs typeface="+mn-cs"/>
              </a:defRPr>
            </a:lvl3pPr>
            <a:lvl4pPr marL="0" indent="0" algn="l" defTabSz="914400" rtl="0" eaLnBrk="1" latinLnBrk="0" hangingPunct="1">
              <a:lnSpc>
                <a:spcPct val="100000"/>
              </a:lnSpc>
              <a:spcBef>
                <a:spcPts val="600"/>
              </a:spcBef>
              <a:buFont typeface="Arial"/>
              <a:buNone/>
              <a:defRPr sz="1600" kern="1200">
                <a:solidFill>
                  <a:schemeClr val="tx1"/>
                </a:solidFill>
                <a:latin typeface="+mn-lt"/>
                <a:ea typeface="+mn-ea"/>
                <a:cs typeface="+mn-cs"/>
              </a:defRPr>
            </a:lvl4pPr>
            <a:lvl5pPr marL="180000" indent="-180000" algn="l" defTabSz="914400" rtl="0" eaLnBrk="1" latinLnBrk="0" hangingPunct="1">
              <a:lnSpc>
                <a:spcPct val="100000"/>
              </a:lnSpc>
              <a:spcBef>
                <a:spcPts val="600"/>
              </a:spcBef>
              <a:buClr>
                <a:srgbClr val="E53517"/>
              </a:buClr>
              <a:buFont typeface="Arial" panose="020B0604020202020204" pitchFamily="34" charset="0"/>
              <a:buChar char="&gt;"/>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lvl="1"/>
            <a:r>
              <a:rPr lang="fr-FR" sz="1600" dirty="0"/>
              <a:t>Établissements débits de boissons et/ou activité de restauration qui :</a:t>
            </a:r>
          </a:p>
          <a:p>
            <a:pPr marL="342900" lvl="1" indent="-342900">
              <a:buFont typeface="Arial"/>
              <a:buAutoNum type="arabicParenR"/>
            </a:pPr>
            <a:r>
              <a:rPr lang="fr-FR" sz="1400" dirty="0"/>
              <a:t>sont des </a:t>
            </a:r>
            <a:r>
              <a:rPr lang="fr-FR" sz="1400" b="1" dirty="0"/>
              <a:t>cafés restaurants </a:t>
            </a:r>
            <a:r>
              <a:rPr lang="fr-FR" sz="1400" dirty="0"/>
              <a:t>traditionnels (sans autres diffusions que simple sonorisation)</a:t>
            </a:r>
          </a:p>
          <a:p>
            <a:pPr marL="342900" lvl="1" indent="-342900">
              <a:buFont typeface="Arial"/>
              <a:buAutoNum type="arabicParenR"/>
            </a:pPr>
            <a:r>
              <a:rPr lang="fr-FR" sz="1400" dirty="0"/>
              <a:t>sont des </a:t>
            </a:r>
            <a:r>
              <a:rPr lang="fr-FR" sz="1400" b="1" dirty="0"/>
              <a:t>établissements de concerts ou spectacles </a:t>
            </a:r>
            <a:r>
              <a:rPr lang="fr-FR" sz="1400" dirty="0"/>
              <a:t>où il est d’usage de consommer qui ont une activité de salle de spectacles/concerts à titre principal</a:t>
            </a:r>
          </a:p>
          <a:p>
            <a:endParaRPr lang="fr-FR" sz="1600" dirty="0"/>
          </a:p>
        </p:txBody>
      </p:sp>
      <p:sp>
        <p:nvSpPr>
          <p:cNvPr id="10" name="Organigramme : Connecteur page suivante 9">
            <a:extLst>
              <a:ext uri="{FF2B5EF4-FFF2-40B4-BE49-F238E27FC236}">
                <a16:creationId xmlns:a16="http://schemas.microsoft.com/office/drawing/2014/main" id="{5741E706-CA85-4151-AEFE-D46939E83AA2}"/>
              </a:ext>
            </a:extLst>
          </p:cNvPr>
          <p:cNvSpPr/>
          <p:nvPr/>
        </p:nvSpPr>
        <p:spPr>
          <a:xfrm>
            <a:off x="866144" y="1355481"/>
            <a:ext cx="2426677" cy="628413"/>
          </a:xfrm>
          <a:prstGeom prst="flowChartOffpage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rgbClr val="FF0000"/>
                </a:solidFill>
              </a:rPr>
              <a:t>EXCLUS</a:t>
            </a:r>
          </a:p>
        </p:txBody>
      </p:sp>
      <p:sp>
        <p:nvSpPr>
          <p:cNvPr id="11" name="Organigramme : Connecteur page suivante 10">
            <a:extLst>
              <a:ext uri="{FF2B5EF4-FFF2-40B4-BE49-F238E27FC236}">
                <a16:creationId xmlns:a16="http://schemas.microsoft.com/office/drawing/2014/main" id="{42B9AB9B-500C-4F16-8E74-3E42F8950C63}"/>
              </a:ext>
            </a:extLst>
          </p:cNvPr>
          <p:cNvSpPr/>
          <p:nvPr/>
        </p:nvSpPr>
        <p:spPr>
          <a:xfrm>
            <a:off x="6536883" y="1332035"/>
            <a:ext cx="2426677" cy="628413"/>
          </a:xfrm>
          <a:prstGeom prst="flowChartOffpage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t>INCLUS</a:t>
            </a:r>
          </a:p>
        </p:txBody>
      </p:sp>
    </p:spTree>
    <p:extLst>
      <p:ext uri="{BB962C8B-B14F-4D97-AF65-F5344CB8AC3E}">
        <p14:creationId xmlns:p14="http://schemas.microsoft.com/office/powerpoint/2010/main" val="1369745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B28A1C-A61C-4FFC-978A-45D6969D7951}"/>
              </a:ext>
            </a:extLst>
          </p:cNvPr>
          <p:cNvSpPr>
            <a:spLocks noGrp="1"/>
          </p:cNvSpPr>
          <p:nvPr>
            <p:ph type="title"/>
          </p:nvPr>
        </p:nvSpPr>
        <p:spPr/>
        <p:txBody>
          <a:bodyPr/>
          <a:lstStyle/>
          <a:p>
            <a:r>
              <a:rPr lang="fr-FR" dirty="0"/>
              <a:t>Tarif DANSE + AMBIANCE + MULTI-</a:t>
            </a:r>
            <a:r>
              <a:rPr lang="fr-FR" dirty="0" err="1"/>
              <a:t>ACTIVITés</a:t>
            </a:r>
            <a:r>
              <a:rPr lang="fr-FR" dirty="0"/>
              <a:t> </a:t>
            </a:r>
            <a:r>
              <a:rPr lang="fr-FR" b="1" dirty="0"/>
              <a:t>1/2</a:t>
            </a:r>
          </a:p>
        </p:txBody>
      </p:sp>
      <p:sp>
        <p:nvSpPr>
          <p:cNvPr id="3" name="Espace réservé du pied de page 2">
            <a:extLst>
              <a:ext uri="{FF2B5EF4-FFF2-40B4-BE49-F238E27FC236}">
                <a16:creationId xmlns:a16="http://schemas.microsoft.com/office/drawing/2014/main" id="{92914002-3CA4-47C6-B1D1-4E3DD3A8BAEB}"/>
              </a:ext>
            </a:extLst>
          </p:cNvPr>
          <p:cNvSpPr>
            <a:spLocks noGrp="1"/>
          </p:cNvSpPr>
          <p:nvPr>
            <p:ph type="ftr" sz="quarter" idx="11"/>
          </p:nvPr>
        </p:nvSpPr>
        <p:spPr/>
        <p:txBody>
          <a:bodyPr/>
          <a:lstStyle/>
          <a:p>
            <a:r>
              <a:rPr lang="fr-FR"/>
              <a:t>Direction du Réseau - Réforme CHRD 2022</a:t>
            </a:r>
          </a:p>
        </p:txBody>
      </p:sp>
      <p:sp>
        <p:nvSpPr>
          <p:cNvPr id="4" name="Espace réservé du numéro de diapositive 3">
            <a:extLst>
              <a:ext uri="{FF2B5EF4-FFF2-40B4-BE49-F238E27FC236}">
                <a16:creationId xmlns:a16="http://schemas.microsoft.com/office/drawing/2014/main" id="{2218E063-D217-45DF-A750-D49F7B66F507}"/>
              </a:ext>
            </a:extLst>
          </p:cNvPr>
          <p:cNvSpPr>
            <a:spLocks noGrp="1"/>
          </p:cNvSpPr>
          <p:nvPr>
            <p:ph type="sldNum" sz="quarter" idx="12"/>
          </p:nvPr>
        </p:nvSpPr>
        <p:spPr/>
        <p:txBody>
          <a:bodyPr/>
          <a:lstStyle/>
          <a:p>
            <a:fld id="{746EC8D2-98DA-6647-9D70-EF804C5DC6D9}" type="slidenum">
              <a:rPr lang="fr-FR" smtClean="0"/>
              <a:t>8</a:t>
            </a:fld>
            <a:endParaRPr lang="fr-FR"/>
          </a:p>
        </p:txBody>
      </p:sp>
      <p:sp>
        <p:nvSpPr>
          <p:cNvPr id="9" name="Rectangle : coins arrondis 8">
            <a:extLst>
              <a:ext uri="{FF2B5EF4-FFF2-40B4-BE49-F238E27FC236}">
                <a16:creationId xmlns:a16="http://schemas.microsoft.com/office/drawing/2014/main" id="{8CABE52C-F1F1-4EB1-848D-FD5356F64C07}"/>
              </a:ext>
            </a:extLst>
          </p:cNvPr>
          <p:cNvSpPr/>
          <p:nvPr/>
        </p:nvSpPr>
        <p:spPr>
          <a:xfrm>
            <a:off x="5118846" y="5369109"/>
            <a:ext cx="6951669" cy="1033048"/>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sz="2000" b="1" dirty="0">
                <a:ln w="6600">
                  <a:solidFill>
                    <a:schemeClr val="accent2"/>
                  </a:solidFill>
                  <a:prstDash val="solid"/>
                </a:ln>
                <a:solidFill>
                  <a:srgbClr val="FFFFFF"/>
                </a:solidFill>
                <a:effectLst>
                  <a:outerShdw dist="38100" dir="2700000" algn="tl" rotWithShape="0">
                    <a:schemeClr val="accent2"/>
                  </a:outerShdw>
                </a:effectLst>
              </a:rPr>
              <a:t>Réduction Adhérent -28%</a:t>
            </a:r>
          </a:p>
          <a:p>
            <a:pPr marL="285750" indent="-285750" algn="ctr">
              <a:buFont typeface="Wingdings" panose="05000000000000000000" pitchFamily="2" charset="2"/>
              <a:buChar char="ü"/>
            </a:pPr>
            <a:r>
              <a:rPr lang="fr-FR" sz="1600" b="1" dirty="0">
                <a:ln w="6600">
                  <a:solidFill>
                    <a:schemeClr val="accent2"/>
                  </a:solidFill>
                  <a:prstDash val="solid"/>
                </a:ln>
                <a:solidFill>
                  <a:srgbClr val="FFFFFF"/>
                </a:solidFill>
                <a:effectLst>
                  <a:outerShdw dist="38100" dir="2700000" algn="tl" rotWithShape="0">
                    <a:schemeClr val="accent2"/>
                  </a:outerShdw>
                </a:effectLst>
              </a:rPr>
              <a:t>Forfaits de 540 € à 9 934 €</a:t>
            </a:r>
          </a:p>
          <a:p>
            <a:pPr marL="285750" indent="-285750" algn="ctr">
              <a:buFont typeface="Wingdings" panose="05000000000000000000" pitchFamily="2" charset="2"/>
              <a:buChar char="ü"/>
            </a:pPr>
            <a:r>
              <a:rPr lang="fr-FR" sz="1600" b="1" dirty="0">
                <a:ln w="6600">
                  <a:solidFill>
                    <a:schemeClr val="accent2"/>
                  </a:solidFill>
                  <a:prstDash val="solid"/>
                </a:ln>
                <a:solidFill>
                  <a:srgbClr val="FFFFFF"/>
                </a:solidFill>
                <a:effectLst>
                  <a:outerShdw dist="38100" dir="2700000" algn="tl" rotWithShape="0">
                    <a:schemeClr val="accent2"/>
                  </a:outerShdw>
                </a:effectLst>
              </a:rPr>
              <a:t>Taux de base adhérent (au-delà de 750 k€ de CA) : 1,30%</a:t>
            </a:r>
          </a:p>
        </p:txBody>
      </p:sp>
      <p:sp>
        <p:nvSpPr>
          <p:cNvPr id="6" name="Rectangle 5">
            <a:extLst>
              <a:ext uri="{FF2B5EF4-FFF2-40B4-BE49-F238E27FC236}">
                <a16:creationId xmlns:a16="http://schemas.microsoft.com/office/drawing/2014/main" id="{56EBA48D-D1D0-4077-BD9D-5083AD159EC5}"/>
              </a:ext>
            </a:extLst>
          </p:cNvPr>
          <p:cNvSpPr/>
          <p:nvPr/>
        </p:nvSpPr>
        <p:spPr>
          <a:xfrm>
            <a:off x="5014929" y="1823006"/>
            <a:ext cx="6951669" cy="2977738"/>
          </a:xfrm>
          <a:prstGeom prst="rect">
            <a:avLst/>
          </a:prstGeom>
        </p:spPr>
        <p:txBody>
          <a:bodyPr wrap="square">
            <a:spAutoFit/>
          </a:bodyPr>
          <a:lstStyle/>
          <a:p>
            <a:pPr algn="just">
              <a:lnSpc>
                <a:spcPts val="1300"/>
              </a:lnSpc>
              <a:spcAft>
                <a:spcPts val="0"/>
              </a:spcAft>
            </a:pPr>
            <a:endParaRPr lang="fr-FR" sz="1400" b="1" dirty="0">
              <a:latin typeface="Arial" panose="020B0604020202020204" pitchFamily="34" charset="0"/>
              <a:ea typeface="Arial" panose="020B0604020202020204" pitchFamily="34" charset="0"/>
              <a:cs typeface="Times New Roman" panose="02020603050405020304" pitchFamily="18" charset="0"/>
            </a:endParaRPr>
          </a:p>
          <a:p>
            <a:pPr marL="342900" lvl="0" indent="-342900" algn="just">
              <a:lnSpc>
                <a:spcPts val="1300"/>
              </a:lnSpc>
              <a:spcBef>
                <a:spcPts val="600"/>
              </a:spcBef>
              <a:spcAft>
                <a:spcPts val="900"/>
              </a:spcAft>
              <a:buClr>
                <a:srgbClr val="C63B8B"/>
              </a:buClr>
              <a:buFont typeface="Arial" panose="020B0604020202020204" pitchFamily="34" charset="0"/>
              <a:buChar char="■"/>
            </a:pPr>
            <a:r>
              <a:rPr lang="fr-FR" sz="1400" dirty="0">
                <a:latin typeface="Arial" panose="020B0604020202020204" pitchFamily="34" charset="0"/>
                <a:ea typeface="Arial" panose="020B0604020202020204" pitchFamily="34" charset="0"/>
                <a:cs typeface="Arial" panose="020B0604020202020204" pitchFamily="34" charset="0"/>
              </a:rPr>
              <a:t>Jusqu’à 750 000 € HT = GRILLE FORFAITS  </a:t>
            </a:r>
            <a:r>
              <a:rPr lang="fr-FR" sz="1400" dirty="0">
                <a:highlight>
                  <a:srgbClr val="FFFF00"/>
                </a:highlight>
                <a:latin typeface="Arial" panose="020B0604020202020204" pitchFamily="34" charset="0"/>
                <a:ea typeface="Arial" panose="020B0604020202020204" pitchFamily="34" charset="0"/>
                <a:cs typeface="Arial" panose="020B0604020202020204" pitchFamily="34" charset="0"/>
              </a:rPr>
              <a:t>NOUVEAU</a:t>
            </a:r>
            <a:r>
              <a:rPr lang="fr-FR" sz="1400" dirty="0">
                <a:latin typeface="Arial" panose="020B0604020202020204" pitchFamily="34" charset="0"/>
                <a:ea typeface="Arial" panose="020B0604020202020204" pitchFamily="34" charset="0"/>
                <a:cs typeface="Arial" panose="020B0604020202020204" pitchFamily="34" charset="0"/>
              </a:rPr>
              <a:t> </a:t>
            </a:r>
          </a:p>
          <a:p>
            <a:pPr marL="342900" lvl="0" indent="-342900" algn="just">
              <a:lnSpc>
                <a:spcPts val="1300"/>
              </a:lnSpc>
              <a:spcBef>
                <a:spcPts val="600"/>
              </a:spcBef>
              <a:spcAft>
                <a:spcPts val="900"/>
              </a:spcAft>
              <a:buClr>
                <a:srgbClr val="C63B8B"/>
              </a:buClr>
              <a:buFont typeface="Arial" panose="020B0604020202020204" pitchFamily="34" charset="0"/>
              <a:buChar char="■"/>
            </a:pPr>
            <a:r>
              <a:rPr lang="fr-FR" sz="1400" dirty="0">
                <a:latin typeface="Arial" panose="020B0604020202020204" pitchFamily="34" charset="0"/>
                <a:ea typeface="Arial" panose="020B0604020202020204" pitchFamily="34" charset="0"/>
                <a:cs typeface="Arial" panose="020B0604020202020204" pitchFamily="34" charset="0"/>
              </a:rPr>
              <a:t>Pour les établissements dont le </a:t>
            </a:r>
            <a:r>
              <a:rPr lang="fr-FR" sz="1400" b="1" dirty="0">
                <a:latin typeface="Arial" panose="020B0604020202020204" pitchFamily="34" charset="0"/>
                <a:ea typeface="Arial" panose="020B0604020202020204" pitchFamily="34" charset="0"/>
                <a:cs typeface="Arial" panose="020B0604020202020204" pitchFamily="34" charset="0"/>
              </a:rPr>
              <a:t>chiffre d’affaires </a:t>
            </a:r>
            <a:r>
              <a:rPr lang="fr-FR" sz="1400" dirty="0">
                <a:latin typeface="Arial" panose="020B0604020202020204" pitchFamily="34" charset="0"/>
                <a:ea typeface="Arial" panose="020B0604020202020204" pitchFamily="34" charset="0"/>
                <a:cs typeface="Arial" panose="020B0604020202020204" pitchFamily="34" charset="0"/>
              </a:rPr>
              <a:t>réalisé au cours de l’exercice social écoulé est </a:t>
            </a:r>
            <a:r>
              <a:rPr lang="fr-FR" sz="1400" b="1" dirty="0">
                <a:latin typeface="Arial" panose="020B0604020202020204" pitchFamily="34" charset="0"/>
                <a:ea typeface="Arial" panose="020B0604020202020204" pitchFamily="34" charset="0"/>
                <a:cs typeface="Arial" panose="020B0604020202020204" pitchFamily="34" charset="0"/>
              </a:rPr>
              <a:t>supérieur à 750 000 € HT </a:t>
            </a:r>
            <a:r>
              <a:rPr lang="fr-FR" sz="1400" dirty="0">
                <a:latin typeface="Arial" panose="020B0604020202020204" pitchFamily="34" charset="0"/>
                <a:ea typeface="Arial" panose="020B0604020202020204" pitchFamily="34" charset="0"/>
                <a:cs typeface="Arial" panose="020B0604020202020204" pitchFamily="34" charset="0"/>
              </a:rPr>
              <a:t>le montant des droits est établi en additionnant :</a:t>
            </a:r>
          </a:p>
          <a:p>
            <a:pPr marL="342900" lvl="0" indent="-342900" algn="just">
              <a:lnSpc>
                <a:spcPts val="1300"/>
              </a:lnSpc>
              <a:spcAft>
                <a:spcPts val="0"/>
              </a:spcAft>
              <a:buFont typeface="Symbol" panose="05050102010706020507" pitchFamily="18" charset="2"/>
              <a:buChar char=""/>
            </a:pPr>
            <a:endParaRPr lang="fr-FR" sz="1400" dirty="0">
              <a:latin typeface="Arial" panose="020B0604020202020204" pitchFamily="34" charset="0"/>
              <a:ea typeface="Arial" panose="020B0604020202020204" pitchFamily="34" charset="0"/>
              <a:cs typeface="Arial" panose="020B0604020202020204" pitchFamily="34" charset="0"/>
            </a:endParaRPr>
          </a:p>
          <a:p>
            <a:pPr marL="342900" lvl="0" indent="-342900" algn="just">
              <a:lnSpc>
                <a:spcPts val="1300"/>
              </a:lnSpc>
              <a:spcAft>
                <a:spcPts val="0"/>
              </a:spcAft>
              <a:buFont typeface="Symbol" panose="05050102010706020507" pitchFamily="18" charset="2"/>
              <a:buChar char=""/>
            </a:pPr>
            <a:r>
              <a:rPr lang="fr-FR" sz="1400" dirty="0">
                <a:latin typeface="Arial" panose="020B0604020202020204" pitchFamily="34" charset="0"/>
                <a:ea typeface="Arial" panose="020B0604020202020204" pitchFamily="34" charset="0"/>
                <a:cs typeface="Arial" panose="020B0604020202020204" pitchFamily="34" charset="0"/>
              </a:rPr>
              <a:t>une part forfaitaire, exigible au titre de la fraction de chiffre d’affaires allant jusqu’à 750 000 euros HT et égale au montant du forfait prévu à la « Tranche 15 - Au-delà de 700 000 € et jusqu'à 750 000 € » de la grille ci-dessus,</a:t>
            </a:r>
          </a:p>
          <a:p>
            <a:pPr marL="342900" lvl="0" indent="-342900" algn="just">
              <a:lnSpc>
                <a:spcPts val="1300"/>
              </a:lnSpc>
              <a:spcAft>
                <a:spcPts val="0"/>
              </a:spcAft>
              <a:buFont typeface="Symbol" panose="05050102010706020507" pitchFamily="18" charset="2"/>
              <a:buChar char=""/>
            </a:pPr>
            <a:endParaRPr lang="fr-FR" sz="1400" dirty="0">
              <a:latin typeface="Arial" panose="020B0604020202020204" pitchFamily="34" charset="0"/>
              <a:ea typeface="Arial" panose="020B0604020202020204" pitchFamily="34" charset="0"/>
              <a:cs typeface="Times New Roman" panose="02020603050405020304" pitchFamily="18" charset="0"/>
            </a:endParaRPr>
          </a:p>
          <a:p>
            <a:pPr marL="342900" lvl="0" indent="-342900" algn="just">
              <a:lnSpc>
                <a:spcPts val="1300"/>
              </a:lnSpc>
              <a:spcAft>
                <a:spcPts val="1200"/>
              </a:spcAft>
              <a:buFont typeface="Symbol" panose="05050102010706020507" pitchFamily="18" charset="2"/>
              <a:buChar char=""/>
            </a:pPr>
            <a:r>
              <a:rPr lang="fr-FR" sz="1400" dirty="0">
                <a:latin typeface="Arial" panose="020B0604020202020204" pitchFamily="34" charset="0"/>
                <a:ea typeface="Arial" panose="020B0604020202020204" pitchFamily="34" charset="0"/>
                <a:cs typeface="Arial" panose="020B0604020202020204" pitchFamily="34" charset="0"/>
              </a:rPr>
              <a:t>et </a:t>
            </a:r>
            <a:r>
              <a:rPr lang="fr-FR" sz="1400" b="1" dirty="0">
                <a:latin typeface="Arial" panose="020B0604020202020204" pitchFamily="34" charset="0"/>
                <a:ea typeface="Arial" panose="020B0604020202020204" pitchFamily="34" charset="0"/>
                <a:cs typeface="Arial" panose="020B0604020202020204" pitchFamily="34" charset="0"/>
              </a:rPr>
              <a:t>une part proportionnelle calculée au taux de base modulable de 1,30% </a:t>
            </a:r>
            <a:r>
              <a:rPr lang="fr-FR" sz="1400" dirty="0">
                <a:latin typeface="Arial" panose="020B0604020202020204" pitchFamily="34" charset="0"/>
                <a:ea typeface="Arial" panose="020B0604020202020204" pitchFamily="34" charset="0"/>
                <a:cs typeface="Arial" panose="020B0604020202020204" pitchFamily="34" charset="0"/>
              </a:rPr>
              <a:t>(tarif adhérent) applicable sur une assiette correspondant au seul montant des recettes excédant 750 000 euros HT, sachant que l’assiette prise en compte pour le calcul de la part proportionnelle ne peut dépasser un plafond égal à 85% de la totalité du chiffre d’affaires réalisé.</a:t>
            </a:r>
          </a:p>
        </p:txBody>
      </p:sp>
      <p:sp>
        <p:nvSpPr>
          <p:cNvPr id="11" name="ZoneTexte 10">
            <a:extLst>
              <a:ext uri="{FF2B5EF4-FFF2-40B4-BE49-F238E27FC236}">
                <a16:creationId xmlns:a16="http://schemas.microsoft.com/office/drawing/2014/main" id="{FBCCF373-08C1-4B60-8426-5E32693DCF37}"/>
              </a:ext>
            </a:extLst>
          </p:cNvPr>
          <p:cNvSpPr txBox="1"/>
          <p:nvPr/>
        </p:nvSpPr>
        <p:spPr>
          <a:xfrm>
            <a:off x="420100" y="794534"/>
            <a:ext cx="2332690" cy="369332"/>
          </a:xfrm>
          <a:prstGeom prst="rect">
            <a:avLst/>
          </a:prstGeom>
          <a:solidFill>
            <a:schemeClr val="accent1">
              <a:lumMod val="50000"/>
            </a:schemeClr>
          </a:solidFill>
        </p:spPr>
        <p:style>
          <a:lnRef idx="2">
            <a:schemeClr val="accent2"/>
          </a:lnRef>
          <a:fillRef idx="1">
            <a:schemeClr val="lt1"/>
          </a:fillRef>
          <a:effectRef idx="0">
            <a:schemeClr val="accent2"/>
          </a:effectRef>
          <a:fontRef idx="minor">
            <a:schemeClr val="dk1"/>
          </a:fontRef>
        </p:style>
        <p:txBody>
          <a:bodyPr wrap="none" rtlCol="0">
            <a:spAutoFit/>
          </a:bodyPr>
          <a:lstStyle/>
          <a:p>
            <a:pPr marL="285750" indent="-285750">
              <a:buFont typeface="Wingdings" panose="05000000000000000000" pitchFamily="2" charset="2"/>
              <a:buChar char="Ø"/>
            </a:pPr>
            <a:r>
              <a:rPr lang="fr-FR" b="1" dirty="0">
                <a:solidFill>
                  <a:schemeClr val="bg1"/>
                </a:solidFill>
              </a:rPr>
              <a:t>Nouveau barème</a:t>
            </a:r>
          </a:p>
        </p:txBody>
      </p:sp>
      <p:graphicFrame>
        <p:nvGraphicFramePr>
          <p:cNvPr id="7" name="Tableau 6">
            <a:extLst>
              <a:ext uri="{FF2B5EF4-FFF2-40B4-BE49-F238E27FC236}">
                <a16:creationId xmlns:a16="http://schemas.microsoft.com/office/drawing/2014/main" id="{73A305EA-6732-407A-9308-FD825F669117}"/>
              </a:ext>
            </a:extLst>
          </p:cNvPr>
          <p:cNvGraphicFramePr>
            <a:graphicFrameLocks noGrp="1"/>
          </p:cNvGraphicFramePr>
          <p:nvPr>
            <p:extLst>
              <p:ext uri="{D42A27DB-BD31-4B8C-83A1-F6EECF244321}">
                <p14:modId xmlns:p14="http://schemas.microsoft.com/office/powerpoint/2010/main" val="3763982390"/>
              </p:ext>
            </p:extLst>
          </p:nvPr>
        </p:nvGraphicFramePr>
        <p:xfrm>
          <a:off x="420100" y="1396483"/>
          <a:ext cx="4400123" cy="4206878"/>
        </p:xfrm>
        <a:graphic>
          <a:graphicData uri="http://schemas.openxmlformats.org/drawingml/2006/table">
            <a:tbl>
              <a:tblPr firstRow="1" firstCol="1" bandRow="1">
                <a:tableStyleId>{5C22544A-7EE6-4342-B048-85BDC9FD1C3A}</a:tableStyleId>
              </a:tblPr>
              <a:tblGrid>
                <a:gridCol w="2793186">
                  <a:extLst>
                    <a:ext uri="{9D8B030D-6E8A-4147-A177-3AD203B41FA5}">
                      <a16:colId xmlns:a16="http://schemas.microsoft.com/office/drawing/2014/main" val="2229318757"/>
                    </a:ext>
                  </a:extLst>
                </a:gridCol>
                <a:gridCol w="839888">
                  <a:extLst>
                    <a:ext uri="{9D8B030D-6E8A-4147-A177-3AD203B41FA5}">
                      <a16:colId xmlns:a16="http://schemas.microsoft.com/office/drawing/2014/main" val="2681636008"/>
                    </a:ext>
                  </a:extLst>
                </a:gridCol>
                <a:gridCol w="767049">
                  <a:extLst>
                    <a:ext uri="{9D8B030D-6E8A-4147-A177-3AD203B41FA5}">
                      <a16:colId xmlns:a16="http://schemas.microsoft.com/office/drawing/2014/main" val="2540534523"/>
                    </a:ext>
                  </a:extLst>
                </a:gridCol>
              </a:tblGrid>
              <a:tr h="208114">
                <a:tc gridSpan="3">
                  <a:txBody>
                    <a:bodyPr/>
                    <a:lstStyle/>
                    <a:p>
                      <a:pPr algn="ctr">
                        <a:lnSpc>
                          <a:spcPts val="1300"/>
                        </a:lnSpc>
                        <a:spcBef>
                          <a:spcPts val="300"/>
                        </a:spcBef>
                        <a:spcAft>
                          <a:spcPts val="800"/>
                        </a:spcAft>
                      </a:pPr>
                      <a:r>
                        <a:rPr lang="fr-FR" sz="900" dirty="0">
                          <a:effectLst/>
                        </a:rPr>
                        <a:t>FORFAITS EN EUROS HT</a:t>
                      </a:r>
                      <a:endParaRPr lang="fr-FR" sz="700" dirty="0">
                        <a:effectLst/>
                        <a:latin typeface="Arial" panose="020B0604020202020204" pitchFamily="34" charset="0"/>
                        <a:ea typeface="Arial" panose="020B0604020202020204" pitchFamily="34" charset="0"/>
                        <a:cs typeface="Times New Roman" panose="02020603050405020304" pitchFamily="18" charset="0"/>
                      </a:endParaRPr>
                    </a:p>
                  </a:txBody>
                  <a:tcPr marL="53515" marR="53515" marT="0" marB="0" anchor="ct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954127623"/>
                  </a:ext>
                </a:extLst>
              </a:tr>
              <a:tr h="208114">
                <a:tc>
                  <a:txBody>
                    <a:bodyPr/>
                    <a:lstStyle/>
                    <a:p>
                      <a:pPr algn="ctr">
                        <a:lnSpc>
                          <a:spcPts val="1300"/>
                        </a:lnSpc>
                        <a:spcBef>
                          <a:spcPts val="1000"/>
                        </a:spcBef>
                        <a:spcAft>
                          <a:spcPts val="800"/>
                        </a:spcAft>
                      </a:pPr>
                      <a:r>
                        <a:rPr lang="fr-FR" sz="800">
                          <a:effectLst/>
                        </a:rPr>
                        <a:t>Chiffre d’affaires de l’exercice social écoulé HT</a:t>
                      </a:r>
                      <a:endParaRPr lang="fr-FR" sz="700">
                        <a:effectLst/>
                        <a:latin typeface="Arial" panose="020B0604020202020204" pitchFamily="34" charset="0"/>
                        <a:ea typeface="Arial" panose="020B0604020202020204" pitchFamily="34" charset="0"/>
                        <a:cs typeface="Times New Roman" panose="02020603050405020304" pitchFamily="18" charset="0"/>
                      </a:endParaRPr>
                    </a:p>
                  </a:txBody>
                  <a:tcPr marL="53515" marR="53515" marT="0" marB="0" anchor="b"/>
                </a:tc>
                <a:tc>
                  <a:txBody>
                    <a:bodyPr/>
                    <a:lstStyle/>
                    <a:p>
                      <a:pPr algn="ctr">
                        <a:lnSpc>
                          <a:spcPts val="1300"/>
                        </a:lnSpc>
                        <a:spcBef>
                          <a:spcPts val="300"/>
                        </a:spcBef>
                        <a:spcAft>
                          <a:spcPts val="800"/>
                        </a:spcAft>
                      </a:pPr>
                      <a:r>
                        <a:rPr lang="fr-FR" sz="800">
                          <a:effectLst/>
                        </a:rPr>
                        <a:t>Tarif général</a:t>
                      </a:r>
                      <a:endParaRPr lang="fr-FR" sz="700">
                        <a:effectLst/>
                        <a:latin typeface="Arial" panose="020B0604020202020204" pitchFamily="34" charset="0"/>
                        <a:ea typeface="Arial" panose="020B0604020202020204" pitchFamily="34" charset="0"/>
                        <a:cs typeface="Times New Roman" panose="02020603050405020304" pitchFamily="18" charset="0"/>
                      </a:endParaRPr>
                    </a:p>
                  </a:txBody>
                  <a:tcPr marL="53515" marR="53515" marT="0" marB="0" anchor="b"/>
                </a:tc>
                <a:tc>
                  <a:txBody>
                    <a:bodyPr/>
                    <a:lstStyle/>
                    <a:p>
                      <a:pPr algn="ctr">
                        <a:lnSpc>
                          <a:spcPts val="1300"/>
                        </a:lnSpc>
                        <a:spcBef>
                          <a:spcPts val="300"/>
                        </a:spcBef>
                        <a:spcAft>
                          <a:spcPts val="800"/>
                        </a:spcAft>
                      </a:pPr>
                      <a:r>
                        <a:rPr lang="fr-FR" sz="800">
                          <a:effectLst/>
                        </a:rPr>
                        <a:t>Tarif réduit</a:t>
                      </a:r>
                      <a:endParaRPr lang="fr-FR" sz="700">
                        <a:effectLst/>
                        <a:latin typeface="Arial" panose="020B0604020202020204" pitchFamily="34" charset="0"/>
                        <a:ea typeface="Arial" panose="020B0604020202020204" pitchFamily="34" charset="0"/>
                        <a:cs typeface="Times New Roman" panose="02020603050405020304" pitchFamily="18" charset="0"/>
                      </a:endParaRPr>
                    </a:p>
                  </a:txBody>
                  <a:tcPr marL="53515" marR="53515" marT="0" marB="0" anchor="b"/>
                </a:tc>
                <a:extLst>
                  <a:ext uri="{0D108BD9-81ED-4DB2-BD59-A6C34878D82A}">
                    <a16:rowId xmlns:a16="http://schemas.microsoft.com/office/drawing/2014/main" val="346872834"/>
                  </a:ext>
                </a:extLst>
              </a:tr>
              <a:tr h="252710">
                <a:tc>
                  <a:txBody>
                    <a:bodyPr/>
                    <a:lstStyle/>
                    <a:p>
                      <a:pPr>
                        <a:lnSpc>
                          <a:spcPts val="1300"/>
                        </a:lnSpc>
                        <a:spcBef>
                          <a:spcPts val="300"/>
                        </a:spcBef>
                        <a:spcAft>
                          <a:spcPts val="300"/>
                        </a:spcAft>
                      </a:pPr>
                      <a:r>
                        <a:rPr lang="fr-FR" sz="700">
                          <a:effectLst/>
                        </a:rPr>
                        <a:t>Tranche 1 - Jusqu’à 50 000 € (*)</a:t>
                      </a:r>
                      <a:endParaRPr lang="fr-FR" sz="700">
                        <a:effectLst/>
                        <a:latin typeface="Arial" panose="020B0604020202020204" pitchFamily="34" charset="0"/>
                        <a:ea typeface="Arial" panose="020B0604020202020204" pitchFamily="34" charset="0"/>
                        <a:cs typeface="Times New Roman" panose="02020603050405020304" pitchFamily="18" charset="0"/>
                      </a:endParaRPr>
                    </a:p>
                  </a:txBody>
                  <a:tcPr marL="53515" marR="53515" marT="0" marB="0" anchor="ctr"/>
                </a:tc>
                <a:tc>
                  <a:txBody>
                    <a:bodyPr/>
                    <a:lstStyle/>
                    <a:p>
                      <a:pPr algn="r">
                        <a:lnSpc>
                          <a:spcPts val="1300"/>
                        </a:lnSpc>
                      </a:pPr>
                      <a:r>
                        <a:rPr lang="fr-FR" sz="700">
                          <a:effectLst/>
                        </a:rPr>
                        <a:t> 936,84 </a:t>
                      </a:r>
                      <a:endParaRPr lang="fr-FR" sz="700">
                        <a:effectLst/>
                        <a:latin typeface="Arial" panose="020B0604020202020204" pitchFamily="34" charset="0"/>
                        <a:ea typeface="Arial" panose="020B0604020202020204" pitchFamily="34" charset="0"/>
                        <a:cs typeface="Times New Roman" panose="02020603050405020304" pitchFamily="18" charset="0"/>
                      </a:endParaRPr>
                    </a:p>
                  </a:txBody>
                  <a:tcPr marL="53515" marR="53515" marT="0" marB="0"/>
                </a:tc>
                <a:tc>
                  <a:txBody>
                    <a:bodyPr/>
                    <a:lstStyle/>
                    <a:p>
                      <a:pPr algn="r">
                        <a:lnSpc>
                          <a:spcPts val="1300"/>
                        </a:lnSpc>
                      </a:pPr>
                      <a:r>
                        <a:rPr lang="fr-FR" sz="700">
                          <a:effectLst/>
                        </a:rPr>
                        <a:t> 749,47 </a:t>
                      </a:r>
                      <a:endParaRPr lang="fr-FR" sz="700">
                        <a:effectLst/>
                        <a:latin typeface="Arial" panose="020B0604020202020204" pitchFamily="34" charset="0"/>
                        <a:ea typeface="Arial" panose="020B0604020202020204" pitchFamily="34" charset="0"/>
                        <a:cs typeface="Times New Roman" panose="02020603050405020304" pitchFamily="18" charset="0"/>
                      </a:endParaRPr>
                    </a:p>
                  </a:txBody>
                  <a:tcPr marL="53515" marR="53515" marT="0" marB="0"/>
                </a:tc>
                <a:extLst>
                  <a:ext uri="{0D108BD9-81ED-4DB2-BD59-A6C34878D82A}">
                    <a16:rowId xmlns:a16="http://schemas.microsoft.com/office/drawing/2014/main" val="2627410641"/>
                  </a:ext>
                </a:extLst>
              </a:tr>
              <a:tr h="252710">
                <a:tc>
                  <a:txBody>
                    <a:bodyPr/>
                    <a:lstStyle/>
                    <a:p>
                      <a:pPr>
                        <a:lnSpc>
                          <a:spcPts val="1300"/>
                        </a:lnSpc>
                        <a:spcBef>
                          <a:spcPts val="300"/>
                        </a:spcBef>
                        <a:spcAft>
                          <a:spcPts val="300"/>
                        </a:spcAft>
                      </a:pPr>
                      <a:r>
                        <a:rPr lang="fr-FR" sz="700">
                          <a:effectLst/>
                        </a:rPr>
                        <a:t>Tranche 2 - Au-delà de 50 000 € et jusqu’à 100 000 €</a:t>
                      </a:r>
                      <a:endParaRPr lang="fr-FR" sz="700">
                        <a:effectLst/>
                        <a:latin typeface="Arial" panose="020B0604020202020204" pitchFamily="34" charset="0"/>
                        <a:ea typeface="Arial" panose="020B0604020202020204" pitchFamily="34" charset="0"/>
                        <a:cs typeface="Times New Roman" panose="02020603050405020304" pitchFamily="18" charset="0"/>
                      </a:endParaRPr>
                    </a:p>
                  </a:txBody>
                  <a:tcPr marL="53515" marR="53515" marT="0" marB="0" anchor="ctr"/>
                </a:tc>
                <a:tc>
                  <a:txBody>
                    <a:bodyPr/>
                    <a:lstStyle/>
                    <a:p>
                      <a:pPr algn="r">
                        <a:lnSpc>
                          <a:spcPts val="1300"/>
                        </a:lnSpc>
                      </a:pPr>
                      <a:r>
                        <a:rPr lang="fr-FR" sz="700">
                          <a:effectLst/>
                        </a:rPr>
                        <a:t> 1 958,86 </a:t>
                      </a:r>
                      <a:endParaRPr lang="fr-FR" sz="700">
                        <a:effectLst/>
                        <a:latin typeface="Arial" panose="020B0604020202020204" pitchFamily="34" charset="0"/>
                        <a:ea typeface="Arial" panose="020B0604020202020204" pitchFamily="34" charset="0"/>
                        <a:cs typeface="Times New Roman" panose="02020603050405020304" pitchFamily="18" charset="0"/>
                      </a:endParaRPr>
                    </a:p>
                  </a:txBody>
                  <a:tcPr marL="53515" marR="53515" marT="0" marB="0"/>
                </a:tc>
                <a:tc>
                  <a:txBody>
                    <a:bodyPr/>
                    <a:lstStyle/>
                    <a:p>
                      <a:pPr algn="r">
                        <a:lnSpc>
                          <a:spcPts val="1300"/>
                        </a:lnSpc>
                      </a:pPr>
                      <a:r>
                        <a:rPr lang="fr-FR" sz="700">
                          <a:effectLst/>
                        </a:rPr>
                        <a:t> 1 567,09 </a:t>
                      </a:r>
                      <a:endParaRPr lang="fr-FR" sz="700">
                        <a:effectLst/>
                        <a:latin typeface="Arial" panose="020B0604020202020204" pitchFamily="34" charset="0"/>
                        <a:ea typeface="Arial" panose="020B0604020202020204" pitchFamily="34" charset="0"/>
                        <a:cs typeface="Times New Roman" panose="02020603050405020304" pitchFamily="18" charset="0"/>
                      </a:endParaRPr>
                    </a:p>
                  </a:txBody>
                  <a:tcPr marL="53515" marR="53515" marT="0" marB="0"/>
                </a:tc>
                <a:extLst>
                  <a:ext uri="{0D108BD9-81ED-4DB2-BD59-A6C34878D82A}">
                    <a16:rowId xmlns:a16="http://schemas.microsoft.com/office/drawing/2014/main" val="3622770082"/>
                  </a:ext>
                </a:extLst>
              </a:tr>
              <a:tr h="252710">
                <a:tc>
                  <a:txBody>
                    <a:bodyPr/>
                    <a:lstStyle/>
                    <a:p>
                      <a:pPr>
                        <a:lnSpc>
                          <a:spcPts val="1300"/>
                        </a:lnSpc>
                        <a:spcBef>
                          <a:spcPts val="300"/>
                        </a:spcBef>
                        <a:spcAft>
                          <a:spcPts val="300"/>
                        </a:spcAft>
                      </a:pPr>
                      <a:r>
                        <a:rPr lang="fr-FR" sz="700">
                          <a:effectLst/>
                        </a:rPr>
                        <a:t>Tranche 3 - Au-delà de 100 000 € et jusqu’à 150 000 €</a:t>
                      </a:r>
                      <a:endParaRPr lang="fr-FR" sz="700">
                        <a:effectLst/>
                        <a:latin typeface="Arial" panose="020B0604020202020204" pitchFamily="34" charset="0"/>
                        <a:ea typeface="Arial" panose="020B0604020202020204" pitchFamily="34" charset="0"/>
                        <a:cs typeface="Times New Roman" panose="02020603050405020304" pitchFamily="18" charset="0"/>
                      </a:endParaRPr>
                    </a:p>
                  </a:txBody>
                  <a:tcPr marL="53515" marR="53515" marT="0" marB="0" anchor="ctr"/>
                </a:tc>
                <a:tc>
                  <a:txBody>
                    <a:bodyPr/>
                    <a:lstStyle/>
                    <a:p>
                      <a:pPr algn="r">
                        <a:lnSpc>
                          <a:spcPts val="1300"/>
                        </a:lnSpc>
                      </a:pPr>
                      <a:r>
                        <a:rPr lang="fr-FR" sz="700">
                          <a:effectLst/>
                        </a:rPr>
                        <a:t> 3 236,37 </a:t>
                      </a:r>
                      <a:endParaRPr lang="fr-FR" sz="700">
                        <a:effectLst/>
                        <a:latin typeface="Arial" panose="020B0604020202020204" pitchFamily="34" charset="0"/>
                        <a:ea typeface="Arial" panose="020B0604020202020204" pitchFamily="34" charset="0"/>
                        <a:cs typeface="Times New Roman" panose="02020603050405020304" pitchFamily="18" charset="0"/>
                      </a:endParaRPr>
                    </a:p>
                  </a:txBody>
                  <a:tcPr marL="53515" marR="53515" marT="0" marB="0"/>
                </a:tc>
                <a:tc>
                  <a:txBody>
                    <a:bodyPr/>
                    <a:lstStyle/>
                    <a:p>
                      <a:pPr algn="r">
                        <a:lnSpc>
                          <a:spcPts val="1300"/>
                        </a:lnSpc>
                      </a:pPr>
                      <a:r>
                        <a:rPr lang="fr-FR" sz="700">
                          <a:effectLst/>
                        </a:rPr>
                        <a:t> 2 589,10 </a:t>
                      </a:r>
                      <a:endParaRPr lang="fr-FR" sz="700">
                        <a:effectLst/>
                        <a:latin typeface="Arial" panose="020B0604020202020204" pitchFamily="34" charset="0"/>
                        <a:ea typeface="Arial" panose="020B0604020202020204" pitchFamily="34" charset="0"/>
                        <a:cs typeface="Times New Roman" panose="02020603050405020304" pitchFamily="18" charset="0"/>
                      </a:endParaRPr>
                    </a:p>
                  </a:txBody>
                  <a:tcPr marL="53515" marR="53515" marT="0" marB="0"/>
                </a:tc>
                <a:extLst>
                  <a:ext uri="{0D108BD9-81ED-4DB2-BD59-A6C34878D82A}">
                    <a16:rowId xmlns:a16="http://schemas.microsoft.com/office/drawing/2014/main" val="217971045"/>
                  </a:ext>
                </a:extLst>
              </a:tr>
              <a:tr h="252710">
                <a:tc>
                  <a:txBody>
                    <a:bodyPr/>
                    <a:lstStyle/>
                    <a:p>
                      <a:pPr>
                        <a:lnSpc>
                          <a:spcPts val="1300"/>
                        </a:lnSpc>
                        <a:spcBef>
                          <a:spcPts val="300"/>
                        </a:spcBef>
                        <a:spcAft>
                          <a:spcPts val="300"/>
                        </a:spcAft>
                      </a:pPr>
                      <a:r>
                        <a:rPr lang="fr-FR" sz="700">
                          <a:effectLst/>
                        </a:rPr>
                        <a:t>Tranche 4 - Au-delà de 150 000 € et jusqu’à 200 000 €</a:t>
                      </a:r>
                      <a:endParaRPr lang="fr-FR" sz="700">
                        <a:effectLst/>
                        <a:latin typeface="Arial" panose="020B0604020202020204" pitchFamily="34" charset="0"/>
                        <a:ea typeface="Arial" panose="020B0604020202020204" pitchFamily="34" charset="0"/>
                        <a:cs typeface="Times New Roman" panose="02020603050405020304" pitchFamily="18" charset="0"/>
                      </a:endParaRPr>
                    </a:p>
                  </a:txBody>
                  <a:tcPr marL="53515" marR="53515" marT="0" marB="0" anchor="ctr"/>
                </a:tc>
                <a:tc>
                  <a:txBody>
                    <a:bodyPr/>
                    <a:lstStyle/>
                    <a:p>
                      <a:pPr algn="r">
                        <a:lnSpc>
                          <a:spcPts val="1300"/>
                        </a:lnSpc>
                      </a:pPr>
                      <a:r>
                        <a:rPr lang="fr-FR" sz="700">
                          <a:effectLst/>
                        </a:rPr>
                        <a:t> 4 428,72 </a:t>
                      </a:r>
                      <a:endParaRPr lang="fr-FR" sz="700">
                        <a:effectLst/>
                        <a:latin typeface="Arial" panose="020B0604020202020204" pitchFamily="34" charset="0"/>
                        <a:ea typeface="Arial" panose="020B0604020202020204" pitchFamily="34" charset="0"/>
                        <a:cs typeface="Times New Roman" panose="02020603050405020304" pitchFamily="18" charset="0"/>
                      </a:endParaRPr>
                    </a:p>
                  </a:txBody>
                  <a:tcPr marL="53515" marR="53515" marT="0" marB="0"/>
                </a:tc>
                <a:tc>
                  <a:txBody>
                    <a:bodyPr/>
                    <a:lstStyle/>
                    <a:p>
                      <a:pPr algn="r">
                        <a:lnSpc>
                          <a:spcPts val="1300"/>
                        </a:lnSpc>
                      </a:pPr>
                      <a:r>
                        <a:rPr lang="fr-FR" sz="700">
                          <a:effectLst/>
                        </a:rPr>
                        <a:t> 3 542,98 </a:t>
                      </a:r>
                      <a:endParaRPr lang="fr-FR" sz="700">
                        <a:effectLst/>
                        <a:latin typeface="Arial" panose="020B0604020202020204" pitchFamily="34" charset="0"/>
                        <a:ea typeface="Arial" panose="020B0604020202020204" pitchFamily="34" charset="0"/>
                        <a:cs typeface="Times New Roman" panose="02020603050405020304" pitchFamily="18" charset="0"/>
                      </a:endParaRPr>
                    </a:p>
                  </a:txBody>
                  <a:tcPr marL="53515" marR="53515" marT="0" marB="0"/>
                </a:tc>
                <a:extLst>
                  <a:ext uri="{0D108BD9-81ED-4DB2-BD59-A6C34878D82A}">
                    <a16:rowId xmlns:a16="http://schemas.microsoft.com/office/drawing/2014/main" val="3791389853"/>
                  </a:ext>
                </a:extLst>
              </a:tr>
              <a:tr h="252710">
                <a:tc>
                  <a:txBody>
                    <a:bodyPr/>
                    <a:lstStyle/>
                    <a:p>
                      <a:pPr>
                        <a:lnSpc>
                          <a:spcPts val="1300"/>
                        </a:lnSpc>
                        <a:spcBef>
                          <a:spcPts val="300"/>
                        </a:spcBef>
                        <a:spcAft>
                          <a:spcPts val="300"/>
                        </a:spcAft>
                      </a:pPr>
                      <a:r>
                        <a:rPr lang="fr-FR" sz="700">
                          <a:effectLst/>
                        </a:rPr>
                        <a:t>Tranche 5 - Au-delà de 200 000 € et jusqu’à 250 000 €</a:t>
                      </a:r>
                      <a:endParaRPr lang="fr-FR" sz="700">
                        <a:effectLst/>
                        <a:latin typeface="Arial" panose="020B0604020202020204" pitchFamily="34" charset="0"/>
                        <a:ea typeface="Arial" panose="020B0604020202020204" pitchFamily="34" charset="0"/>
                        <a:cs typeface="Times New Roman" panose="02020603050405020304" pitchFamily="18" charset="0"/>
                      </a:endParaRPr>
                    </a:p>
                  </a:txBody>
                  <a:tcPr marL="53515" marR="53515" marT="0" marB="0" anchor="ctr"/>
                </a:tc>
                <a:tc>
                  <a:txBody>
                    <a:bodyPr/>
                    <a:lstStyle/>
                    <a:p>
                      <a:pPr algn="r">
                        <a:lnSpc>
                          <a:spcPts val="1300"/>
                        </a:lnSpc>
                      </a:pPr>
                      <a:r>
                        <a:rPr lang="fr-FR" sz="700">
                          <a:effectLst/>
                        </a:rPr>
                        <a:t> 5 493,32 </a:t>
                      </a:r>
                      <a:endParaRPr lang="fr-FR" sz="700">
                        <a:effectLst/>
                        <a:latin typeface="Arial" panose="020B0604020202020204" pitchFamily="34" charset="0"/>
                        <a:ea typeface="Arial" panose="020B0604020202020204" pitchFamily="34" charset="0"/>
                        <a:cs typeface="Times New Roman" panose="02020603050405020304" pitchFamily="18" charset="0"/>
                      </a:endParaRPr>
                    </a:p>
                  </a:txBody>
                  <a:tcPr marL="53515" marR="53515" marT="0" marB="0"/>
                </a:tc>
                <a:tc>
                  <a:txBody>
                    <a:bodyPr/>
                    <a:lstStyle/>
                    <a:p>
                      <a:pPr algn="r">
                        <a:lnSpc>
                          <a:spcPts val="1300"/>
                        </a:lnSpc>
                      </a:pPr>
                      <a:r>
                        <a:rPr lang="fr-FR" sz="700">
                          <a:effectLst/>
                        </a:rPr>
                        <a:t> 4 394,66 </a:t>
                      </a:r>
                      <a:endParaRPr lang="fr-FR" sz="700">
                        <a:effectLst/>
                        <a:latin typeface="Arial" panose="020B0604020202020204" pitchFamily="34" charset="0"/>
                        <a:ea typeface="Arial" panose="020B0604020202020204" pitchFamily="34" charset="0"/>
                        <a:cs typeface="Times New Roman" panose="02020603050405020304" pitchFamily="18" charset="0"/>
                      </a:endParaRPr>
                    </a:p>
                  </a:txBody>
                  <a:tcPr marL="53515" marR="53515" marT="0" marB="0"/>
                </a:tc>
                <a:extLst>
                  <a:ext uri="{0D108BD9-81ED-4DB2-BD59-A6C34878D82A}">
                    <a16:rowId xmlns:a16="http://schemas.microsoft.com/office/drawing/2014/main" val="1907983174"/>
                  </a:ext>
                </a:extLst>
              </a:tr>
              <a:tr h="252710">
                <a:tc>
                  <a:txBody>
                    <a:bodyPr/>
                    <a:lstStyle/>
                    <a:p>
                      <a:pPr>
                        <a:lnSpc>
                          <a:spcPts val="1300"/>
                        </a:lnSpc>
                        <a:spcBef>
                          <a:spcPts val="300"/>
                        </a:spcBef>
                        <a:spcAft>
                          <a:spcPts val="300"/>
                        </a:spcAft>
                      </a:pPr>
                      <a:r>
                        <a:rPr lang="fr-FR" sz="700">
                          <a:effectLst/>
                        </a:rPr>
                        <a:t>Tranche 6 - Au-delà de 250 000 € et jusqu’à 300 000 €</a:t>
                      </a:r>
                      <a:endParaRPr lang="fr-FR" sz="700">
                        <a:effectLst/>
                        <a:latin typeface="Arial" panose="020B0604020202020204" pitchFamily="34" charset="0"/>
                        <a:ea typeface="Arial" panose="020B0604020202020204" pitchFamily="34" charset="0"/>
                        <a:cs typeface="Times New Roman" panose="02020603050405020304" pitchFamily="18" charset="0"/>
                      </a:endParaRPr>
                    </a:p>
                  </a:txBody>
                  <a:tcPr marL="53515" marR="53515" marT="0" marB="0" anchor="ctr"/>
                </a:tc>
                <a:tc>
                  <a:txBody>
                    <a:bodyPr/>
                    <a:lstStyle/>
                    <a:p>
                      <a:pPr algn="r">
                        <a:lnSpc>
                          <a:spcPts val="1300"/>
                        </a:lnSpc>
                      </a:pPr>
                      <a:r>
                        <a:rPr lang="fr-FR" sz="700">
                          <a:effectLst/>
                        </a:rPr>
                        <a:t> 6 728,25 </a:t>
                      </a:r>
                      <a:endParaRPr lang="fr-FR" sz="700">
                        <a:effectLst/>
                        <a:latin typeface="Arial" panose="020B0604020202020204" pitchFamily="34" charset="0"/>
                        <a:ea typeface="Arial" panose="020B0604020202020204" pitchFamily="34" charset="0"/>
                        <a:cs typeface="Times New Roman" panose="02020603050405020304" pitchFamily="18" charset="0"/>
                      </a:endParaRPr>
                    </a:p>
                  </a:txBody>
                  <a:tcPr marL="53515" marR="53515" marT="0" marB="0"/>
                </a:tc>
                <a:tc>
                  <a:txBody>
                    <a:bodyPr/>
                    <a:lstStyle/>
                    <a:p>
                      <a:pPr algn="r">
                        <a:lnSpc>
                          <a:spcPts val="1300"/>
                        </a:lnSpc>
                      </a:pPr>
                      <a:r>
                        <a:rPr lang="fr-FR" sz="700">
                          <a:effectLst/>
                        </a:rPr>
                        <a:t> 5 382,60 </a:t>
                      </a:r>
                      <a:endParaRPr lang="fr-FR" sz="700">
                        <a:effectLst/>
                        <a:latin typeface="Arial" panose="020B0604020202020204" pitchFamily="34" charset="0"/>
                        <a:ea typeface="Arial" panose="020B0604020202020204" pitchFamily="34" charset="0"/>
                        <a:cs typeface="Times New Roman" panose="02020603050405020304" pitchFamily="18" charset="0"/>
                      </a:endParaRPr>
                    </a:p>
                  </a:txBody>
                  <a:tcPr marL="53515" marR="53515" marT="0" marB="0"/>
                </a:tc>
                <a:extLst>
                  <a:ext uri="{0D108BD9-81ED-4DB2-BD59-A6C34878D82A}">
                    <a16:rowId xmlns:a16="http://schemas.microsoft.com/office/drawing/2014/main" val="3435502851"/>
                  </a:ext>
                </a:extLst>
              </a:tr>
              <a:tr h="252710">
                <a:tc>
                  <a:txBody>
                    <a:bodyPr/>
                    <a:lstStyle/>
                    <a:p>
                      <a:pPr>
                        <a:lnSpc>
                          <a:spcPts val="1300"/>
                        </a:lnSpc>
                        <a:spcBef>
                          <a:spcPts val="300"/>
                        </a:spcBef>
                        <a:spcAft>
                          <a:spcPts val="300"/>
                        </a:spcAft>
                      </a:pPr>
                      <a:r>
                        <a:rPr lang="fr-FR" sz="700">
                          <a:effectLst/>
                        </a:rPr>
                        <a:t>Tranche 7 - Au-delà de 300 000 € et jusqu’à 350 000 €</a:t>
                      </a:r>
                      <a:endParaRPr lang="fr-FR" sz="700">
                        <a:effectLst/>
                        <a:latin typeface="Arial" panose="020B0604020202020204" pitchFamily="34" charset="0"/>
                        <a:ea typeface="Arial" panose="020B0604020202020204" pitchFamily="34" charset="0"/>
                        <a:cs typeface="Times New Roman" panose="02020603050405020304" pitchFamily="18" charset="0"/>
                      </a:endParaRPr>
                    </a:p>
                  </a:txBody>
                  <a:tcPr marL="53515" marR="53515" marT="0" marB="0" anchor="ctr"/>
                </a:tc>
                <a:tc>
                  <a:txBody>
                    <a:bodyPr/>
                    <a:lstStyle/>
                    <a:p>
                      <a:pPr algn="r">
                        <a:lnSpc>
                          <a:spcPts val="1300"/>
                        </a:lnSpc>
                      </a:pPr>
                      <a:r>
                        <a:rPr lang="fr-FR" sz="700">
                          <a:effectLst/>
                        </a:rPr>
                        <a:t> 7 920,60 </a:t>
                      </a:r>
                      <a:endParaRPr lang="fr-FR" sz="700">
                        <a:effectLst/>
                        <a:latin typeface="Arial" panose="020B0604020202020204" pitchFamily="34" charset="0"/>
                        <a:ea typeface="Arial" panose="020B0604020202020204" pitchFamily="34" charset="0"/>
                        <a:cs typeface="Times New Roman" panose="02020603050405020304" pitchFamily="18" charset="0"/>
                      </a:endParaRPr>
                    </a:p>
                  </a:txBody>
                  <a:tcPr marL="53515" marR="53515" marT="0" marB="0"/>
                </a:tc>
                <a:tc>
                  <a:txBody>
                    <a:bodyPr/>
                    <a:lstStyle/>
                    <a:p>
                      <a:pPr algn="r">
                        <a:lnSpc>
                          <a:spcPts val="1300"/>
                        </a:lnSpc>
                      </a:pPr>
                      <a:r>
                        <a:rPr lang="fr-FR" sz="700">
                          <a:effectLst/>
                        </a:rPr>
                        <a:t> 6 336,48 </a:t>
                      </a:r>
                      <a:endParaRPr lang="fr-FR" sz="700">
                        <a:effectLst/>
                        <a:latin typeface="Arial" panose="020B0604020202020204" pitchFamily="34" charset="0"/>
                        <a:ea typeface="Arial" panose="020B0604020202020204" pitchFamily="34" charset="0"/>
                        <a:cs typeface="Times New Roman" panose="02020603050405020304" pitchFamily="18" charset="0"/>
                      </a:endParaRPr>
                    </a:p>
                  </a:txBody>
                  <a:tcPr marL="53515" marR="53515" marT="0" marB="0"/>
                </a:tc>
                <a:extLst>
                  <a:ext uri="{0D108BD9-81ED-4DB2-BD59-A6C34878D82A}">
                    <a16:rowId xmlns:a16="http://schemas.microsoft.com/office/drawing/2014/main" val="1383667233"/>
                  </a:ext>
                </a:extLst>
              </a:tr>
              <a:tr h="252710">
                <a:tc>
                  <a:txBody>
                    <a:bodyPr/>
                    <a:lstStyle/>
                    <a:p>
                      <a:pPr>
                        <a:lnSpc>
                          <a:spcPts val="1300"/>
                        </a:lnSpc>
                        <a:spcBef>
                          <a:spcPts val="300"/>
                        </a:spcBef>
                        <a:spcAft>
                          <a:spcPts val="300"/>
                        </a:spcAft>
                      </a:pPr>
                      <a:r>
                        <a:rPr lang="fr-FR" sz="700">
                          <a:effectLst/>
                        </a:rPr>
                        <a:t>Tranche 8 - Au-delà de 350 000 € et jusqu’à 400 000 €</a:t>
                      </a:r>
                      <a:endParaRPr lang="fr-FR" sz="700">
                        <a:effectLst/>
                        <a:latin typeface="Arial" panose="020B0604020202020204" pitchFamily="34" charset="0"/>
                        <a:ea typeface="Arial" panose="020B0604020202020204" pitchFamily="34" charset="0"/>
                        <a:cs typeface="Times New Roman" panose="02020603050405020304" pitchFamily="18" charset="0"/>
                      </a:endParaRPr>
                    </a:p>
                  </a:txBody>
                  <a:tcPr marL="53515" marR="53515" marT="0" marB="0" anchor="ctr"/>
                </a:tc>
                <a:tc>
                  <a:txBody>
                    <a:bodyPr/>
                    <a:lstStyle/>
                    <a:p>
                      <a:pPr algn="r">
                        <a:lnSpc>
                          <a:spcPts val="1300"/>
                        </a:lnSpc>
                      </a:pPr>
                      <a:r>
                        <a:rPr lang="fr-FR" sz="700">
                          <a:effectLst/>
                        </a:rPr>
                        <a:t> 9 198,11 </a:t>
                      </a:r>
                      <a:endParaRPr lang="fr-FR" sz="700">
                        <a:effectLst/>
                        <a:latin typeface="Arial" panose="020B0604020202020204" pitchFamily="34" charset="0"/>
                        <a:ea typeface="Arial" panose="020B0604020202020204" pitchFamily="34" charset="0"/>
                        <a:cs typeface="Times New Roman" panose="02020603050405020304" pitchFamily="18" charset="0"/>
                      </a:endParaRPr>
                    </a:p>
                  </a:txBody>
                  <a:tcPr marL="53515" marR="53515" marT="0" marB="0"/>
                </a:tc>
                <a:tc>
                  <a:txBody>
                    <a:bodyPr/>
                    <a:lstStyle/>
                    <a:p>
                      <a:pPr algn="r">
                        <a:lnSpc>
                          <a:spcPts val="1300"/>
                        </a:lnSpc>
                      </a:pPr>
                      <a:r>
                        <a:rPr lang="fr-FR" sz="700">
                          <a:effectLst/>
                        </a:rPr>
                        <a:t> 7 358,49 </a:t>
                      </a:r>
                      <a:endParaRPr lang="fr-FR" sz="700">
                        <a:effectLst/>
                        <a:latin typeface="Arial" panose="020B0604020202020204" pitchFamily="34" charset="0"/>
                        <a:ea typeface="Arial" panose="020B0604020202020204" pitchFamily="34" charset="0"/>
                        <a:cs typeface="Times New Roman" panose="02020603050405020304" pitchFamily="18" charset="0"/>
                      </a:endParaRPr>
                    </a:p>
                  </a:txBody>
                  <a:tcPr marL="53515" marR="53515" marT="0" marB="0"/>
                </a:tc>
                <a:extLst>
                  <a:ext uri="{0D108BD9-81ED-4DB2-BD59-A6C34878D82A}">
                    <a16:rowId xmlns:a16="http://schemas.microsoft.com/office/drawing/2014/main" val="2393018915"/>
                  </a:ext>
                </a:extLst>
              </a:tr>
              <a:tr h="252710">
                <a:tc>
                  <a:txBody>
                    <a:bodyPr/>
                    <a:lstStyle/>
                    <a:p>
                      <a:pPr>
                        <a:lnSpc>
                          <a:spcPts val="1300"/>
                        </a:lnSpc>
                        <a:spcBef>
                          <a:spcPts val="300"/>
                        </a:spcBef>
                        <a:spcAft>
                          <a:spcPts val="300"/>
                        </a:spcAft>
                      </a:pPr>
                      <a:r>
                        <a:rPr lang="fr-FR" sz="700">
                          <a:effectLst/>
                        </a:rPr>
                        <a:t>Tranche 9 - Au-delà de 400 000 € et jusqu’à 450 000 €</a:t>
                      </a:r>
                      <a:endParaRPr lang="fr-FR" sz="700">
                        <a:effectLst/>
                        <a:latin typeface="Arial" panose="020B0604020202020204" pitchFamily="34" charset="0"/>
                        <a:ea typeface="Arial" panose="020B0604020202020204" pitchFamily="34" charset="0"/>
                        <a:cs typeface="Times New Roman" panose="02020603050405020304" pitchFamily="18" charset="0"/>
                      </a:endParaRPr>
                    </a:p>
                  </a:txBody>
                  <a:tcPr marL="53515" marR="53515" marT="0" marB="0" anchor="ctr"/>
                </a:tc>
                <a:tc>
                  <a:txBody>
                    <a:bodyPr/>
                    <a:lstStyle/>
                    <a:p>
                      <a:pPr algn="r">
                        <a:lnSpc>
                          <a:spcPts val="1300"/>
                        </a:lnSpc>
                      </a:pPr>
                      <a:r>
                        <a:rPr lang="fr-FR" sz="700">
                          <a:effectLst/>
                        </a:rPr>
                        <a:t> 10 220,13 </a:t>
                      </a:r>
                      <a:endParaRPr lang="fr-FR" sz="700">
                        <a:effectLst/>
                        <a:latin typeface="Arial" panose="020B0604020202020204" pitchFamily="34" charset="0"/>
                        <a:ea typeface="Arial" panose="020B0604020202020204" pitchFamily="34" charset="0"/>
                        <a:cs typeface="Times New Roman" panose="02020603050405020304" pitchFamily="18" charset="0"/>
                      </a:endParaRPr>
                    </a:p>
                  </a:txBody>
                  <a:tcPr marL="53515" marR="53515" marT="0" marB="0"/>
                </a:tc>
                <a:tc>
                  <a:txBody>
                    <a:bodyPr/>
                    <a:lstStyle/>
                    <a:p>
                      <a:pPr algn="r">
                        <a:lnSpc>
                          <a:spcPts val="1300"/>
                        </a:lnSpc>
                      </a:pPr>
                      <a:r>
                        <a:rPr lang="fr-FR" sz="700">
                          <a:effectLst/>
                        </a:rPr>
                        <a:t> 8 176,10 </a:t>
                      </a:r>
                      <a:endParaRPr lang="fr-FR" sz="700">
                        <a:effectLst/>
                        <a:latin typeface="Arial" panose="020B0604020202020204" pitchFamily="34" charset="0"/>
                        <a:ea typeface="Arial" panose="020B0604020202020204" pitchFamily="34" charset="0"/>
                        <a:cs typeface="Times New Roman" panose="02020603050405020304" pitchFamily="18" charset="0"/>
                      </a:endParaRPr>
                    </a:p>
                  </a:txBody>
                  <a:tcPr marL="53515" marR="53515" marT="0" marB="0"/>
                </a:tc>
                <a:extLst>
                  <a:ext uri="{0D108BD9-81ED-4DB2-BD59-A6C34878D82A}">
                    <a16:rowId xmlns:a16="http://schemas.microsoft.com/office/drawing/2014/main" val="3366680952"/>
                  </a:ext>
                </a:extLst>
              </a:tr>
              <a:tr h="252710">
                <a:tc>
                  <a:txBody>
                    <a:bodyPr/>
                    <a:lstStyle/>
                    <a:p>
                      <a:pPr>
                        <a:lnSpc>
                          <a:spcPts val="1300"/>
                        </a:lnSpc>
                        <a:spcBef>
                          <a:spcPts val="300"/>
                        </a:spcBef>
                        <a:spcAft>
                          <a:spcPts val="300"/>
                        </a:spcAft>
                      </a:pPr>
                      <a:r>
                        <a:rPr lang="fr-FR" sz="700">
                          <a:effectLst/>
                        </a:rPr>
                        <a:t>Tranche 10 - Au-delà de 450 000 € et jusqu’à 500 000 €</a:t>
                      </a:r>
                      <a:endParaRPr lang="fr-FR" sz="700">
                        <a:effectLst/>
                        <a:latin typeface="Arial" panose="020B0604020202020204" pitchFamily="34" charset="0"/>
                        <a:ea typeface="Arial" panose="020B0604020202020204" pitchFamily="34" charset="0"/>
                        <a:cs typeface="Times New Roman" panose="02020603050405020304" pitchFamily="18" charset="0"/>
                      </a:endParaRPr>
                    </a:p>
                  </a:txBody>
                  <a:tcPr marL="53515" marR="53515" marT="0" marB="0" anchor="ctr"/>
                </a:tc>
                <a:tc>
                  <a:txBody>
                    <a:bodyPr/>
                    <a:lstStyle/>
                    <a:p>
                      <a:pPr algn="r">
                        <a:lnSpc>
                          <a:spcPts val="1300"/>
                        </a:lnSpc>
                      </a:pPr>
                      <a:r>
                        <a:rPr lang="fr-FR" sz="700">
                          <a:effectLst/>
                        </a:rPr>
                        <a:t> 11 497,64 </a:t>
                      </a:r>
                      <a:endParaRPr lang="fr-FR" sz="700">
                        <a:effectLst/>
                        <a:latin typeface="Arial" panose="020B0604020202020204" pitchFamily="34" charset="0"/>
                        <a:ea typeface="Arial" panose="020B0604020202020204" pitchFamily="34" charset="0"/>
                        <a:cs typeface="Times New Roman" panose="02020603050405020304" pitchFamily="18" charset="0"/>
                      </a:endParaRPr>
                    </a:p>
                  </a:txBody>
                  <a:tcPr marL="53515" marR="53515" marT="0" marB="0"/>
                </a:tc>
                <a:tc>
                  <a:txBody>
                    <a:bodyPr/>
                    <a:lstStyle/>
                    <a:p>
                      <a:pPr algn="r">
                        <a:lnSpc>
                          <a:spcPts val="1300"/>
                        </a:lnSpc>
                      </a:pPr>
                      <a:r>
                        <a:rPr lang="fr-FR" sz="700">
                          <a:effectLst/>
                        </a:rPr>
                        <a:t> 9 198,11 </a:t>
                      </a:r>
                      <a:endParaRPr lang="fr-FR" sz="700">
                        <a:effectLst/>
                        <a:latin typeface="Arial" panose="020B0604020202020204" pitchFamily="34" charset="0"/>
                        <a:ea typeface="Arial" panose="020B0604020202020204" pitchFamily="34" charset="0"/>
                        <a:cs typeface="Times New Roman" panose="02020603050405020304" pitchFamily="18" charset="0"/>
                      </a:endParaRPr>
                    </a:p>
                  </a:txBody>
                  <a:tcPr marL="53515" marR="53515" marT="0" marB="0"/>
                </a:tc>
                <a:extLst>
                  <a:ext uri="{0D108BD9-81ED-4DB2-BD59-A6C34878D82A}">
                    <a16:rowId xmlns:a16="http://schemas.microsoft.com/office/drawing/2014/main" val="1805157183"/>
                  </a:ext>
                </a:extLst>
              </a:tr>
              <a:tr h="252710">
                <a:tc>
                  <a:txBody>
                    <a:bodyPr/>
                    <a:lstStyle/>
                    <a:p>
                      <a:pPr>
                        <a:lnSpc>
                          <a:spcPts val="1300"/>
                        </a:lnSpc>
                        <a:spcBef>
                          <a:spcPts val="300"/>
                        </a:spcBef>
                        <a:spcAft>
                          <a:spcPts val="300"/>
                        </a:spcAft>
                      </a:pPr>
                      <a:r>
                        <a:rPr lang="fr-FR" sz="700">
                          <a:effectLst/>
                        </a:rPr>
                        <a:t>Tranche 11 - Au-delà de 500 000 € et jusqu'à 550 000 €</a:t>
                      </a:r>
                      <a:endParaRPr lang="fr-FR" sz="700">
                        <a:effectLst/>
                        <a:latin typeface="Arial" panose="020B0604020202020204" pitchFamily="34" charset="0"/>
                        <a:ea typeface="Arial" panose="020B0604020202020204" pitchFamily="34" charset="0"/>
                        <a:cs typeface="Times New Roman" panose="02020603050405020304" pitchFamily="18" charset="0"/>
                      </a:endParaRPr>
                    </a:p>
                  </a:txBody>
                  <a:tcPr marL="53515" marR="53515" marT="0" marB="0" anchor="ctr"/>
                </a:tc>
                <a:tc>
                  <a:txBody>
                    <a:bodyPr/>
                    <a:lstStyle/>
                    <a:p>
                      <a:pPr algn="r">
                        <a:lnSpc>
                          <a:spcPts val="1300"/>
                        </a:lnSpc>
                      </a:pPr>
                      <a:r>
                        <a:rPr lang="fr-FR" sz="700">
                          <a:effectLst/>
                        </a:rPr>
                        <a:t> 12 647,41 </a:t>
                      </a:r>
                      <a:endParaRPr lang="fr-FR" sz="700">
                        <a:effectLst/>
                        <a:latin typeface="Arial" panose="020B0604020202020204" pitchFamily="34" charset="0"/>
                        <a:ea typeface="Arial" panose="020B0604020202020204" pitchFamily="34" charset="0"/>
                        <a:cs typeface="Times New Roman" panose="02020603050405020304" pitchFamily="18" charset="0"/>
                      </a:endParaRPr>
                    </a:p>
                  </a:txBody>
                  <a:tcPr marL="53515" marR="53515" marT="0" marB="0"/>
                </a:tc>
                <a:tc>
                  <a:txBody>
                    <a:bodyPr/>
                    <a:lstStyle/>
                    <a:p>
                      <a:pPr algn="r">
                        <a:lnSpc>
                          <a:spcPts val="1300"/>
                        </a:lnSpc>
                      </a:pPr>
                      <a:r>
                        <a:rPr lang="fr-FR" sz="700">
                          <a:effectLst/>
                        </a:rPr>
                        <a:t> 10 117,93 </a:t>
                      </a:r>
                      <a:endParaRPr lang="fr-FR" sz="700">
                        <a:effectLst/>
                        <a:latin typeface="Arial" panose="020B0604020202020204" pitchFamily="34" charset="0"/>
                        <a:ea typeface="Arial" panose="020B0604020202020204" pitchFamily="34" charset="0"/>
                        <a:cs typeface="Times New Roman" panose="02020603050405020304" pitchFamily="18" charset="0"/>
                      </a:endParaRPr>
                    </a:p>
                  </a:txBody>
                  <a:tcPr marL="53515" marR="53515" marT="0" marB="0"/>
                </a:tc>
                <a:extLst>
                  <a:ext uri="{0D108BD9-81ED-4DB2-BD59-A6C34878D82A}">
                    <a16:rowId xmlns:a16="http://schemas.microsoft.com/office/drawing/2014/main" val="2488904733"/>
                  </a:ext>
                </a:extLst>
              </a:tr>
              <a:tr h="252710">
                <a:tc>
                  <a:txBody>
                    <a:bodyPr/>
                    <a:lstStyle/>
                    <a:p>
                      <a:pPr>
                        <a:lnSpc>
                          <a:spcPts val="1300"/>
                        </a:lnSpc>
                        <a:spcBef>
                          <a:spcPts val="300"/>
                        </a:spcBef>
                        <a:spcAft>
                          <a:spcPts val="300"/>
                        </a:spcAft>
                      </a:pPr>
                      <a:r>
                        <a:rPr lang="fr-FR" sz="700">
                          <a:effectLst/>
                        </a:rPr>
                        <a:t>Tranche 12 - Au-delà de 550 000 € et jusqu'à 600 000 €</a:t>
                      </a:r>
                      <a:endParaRPr lang="fr-FR" sz="700">
                        <a:effectLst/>
                        <a:latin typeface="Arial" panose="020B0604020202020204" pitchFamily="34" charset="0"/>
                        <a:ea typeface="Arial" panose="020B0604020202020204" pitchFamily="34" charset="0"/>
                        <a:cs typeface="Times New Roman" panose="02020603050405020304" pitchFamily="18" charset="0"/>
                      </a:endParaRPr>
                    </a:p>
                  </a:txBody>
                  <a:tcPr marL="53515" marR="53515" marT="0" marB="0" anchor="ctr"/>
                </a:tc>
                <a:tc>
                  <a:txBody>
                    <a:bodyPr/>
                    <a:lstStyle/>
                    <a:p>
                      <a:pPr algn="r">
                        <a:lnSpc>
                          <a:spcPts val="1300"/>
                        </a:lnSpc>
                      </a:pPr>
                      <a:r>
                        <a:rPr lang="fr-FR" sz="700">
                          <a:effectLst/>
                        </a:rPr>
                        <a:t> 13 797,17 </a:t>
                      </a:r>
                      <a:endParaRPr lang="fr-FR" sz="700">
                        <a:effectLst/>
                        <a:latin typeface="Arial" panose="020B0604020202020204" pitchFamily="34" charset="0"/>
                        <a:ea typeface="Arial" panose="020B0604020202020204" pitchFamily="34" charset="0"/>
                        <a:cs typeface="Times New Roman" panose="02020603050405020304" pitchFamily="18" charset="0"/>
                      </a:endParaRPr>
                    </a:p>
                  </a:txBody>
                  <a:tcPr marL="53515" marR="53515" marT="0" marB="0"/>
                </a:tc>
                <a:tc>
                  <a:txBody>
                    <a:bodyPr/>
                    <a:lstStyle/>
                    <a:p>
                      <a:pPr algn="r">
                        <a:lnSpc>
                          <a:spcPts val="1300"/>
                        </a:lnSpc>
                      </a:pPr>
                      <a:r>
                        <a:rPr lang="fr-FR" sz="700">
                          <a:effectLst/>
                        </a:rPr>
                        <a:t> 11 037,74 </a:t>
                      </a:r>
                      <a:endParaRPr lang="fr-FR" sz="700">
                        <a:effectLst/>
                        <a:latin typeface="Arial" panose="020B0604020202020204" pitchFamily="34" charset="0"/>
                        <a:ea typeface="Arial" panose="020B0604020202020204" pitchFamily="34" charset="0"/>
                        <a:cs typeface="Times New Roman" panose="02020603050405020304" pitchFamily="18" charset="0"/>
                      </a:endParaRPr>
                    </a:p>
                  </a:txBody>
                  <a:tcPr marL="53515" marR="53515" marT="0" marB="0"/>
                </a:tc>
                <a:extLst>
                  <a:ext uri="{0D108BD9-81ED-4DB2-BD59-A6C34878D82A}">
                    <a16:rowId xmlns:a16="http://schemas.microsoft.com/office/drawing/2014/main" val="281559369"/>
                  </a:ext>
                </a:extLst>
              </a:tr>
              <a:tr h="252710">
                <a:tc>
                  <a:txBody>
                    <a:bodyPr/>
                    <a:lstStyle/>
                    <a:p>
                      <a:pPr>
                        <a:lnSpc>
                          <a:spcPts val="1300"/>
                        </a:lnSpc>
                        <a:spcBef>
                          <a:spcPts val="300"/>
                        </a:spcBef>
                        <a:spcAft>
                          <a:spcPts val="300"/>
                        </a:spcAft>
                      </a:pPr>
                      <a:r>
                        <a:rPr lang="fr-FR" sz="700">
                          <a:effectLst/>
                        </a:rPr>
                        <a:t>Tranche 13 - Au-delà de 600 000 € et jusqu'à 650 000 €</a:t>
                      </a:r>
                      <a:endParaRPr lang="fr-FR" sz="700">
                        <a:effectLst/>
                        <a:latin typeface="Arial" panose="020B0604020202020204" pitchFamily="34" charset="0"/>
                        <a:ea typeface="Arial" panose="020B0604020202020204" pitchFamily="34" charset="0"/>
                        <a:cs typeface="Times New Roman" panose="02020603050405020304" pitchFamily="18" charset="0"/>
                      </a:endParaRPr>
                    </a:p>
                  </a:txBody>
                  <a:tcPr marL="53515" marR="53515" marT="0" marB="0" anchor="ctr"/>
                </a:tc>
                <a:tc>
                  <a:txBody>
                    <a:bodyPr/>
                    <a:lstStyle/>
                    <a:p>
                      <a:pPr algn="r">
                        <a:lnSpc>
                          <a:spcPts val="1300"/>
                        </a:lnSpc>
                      </a:pPr>
                      <a:r>
                        <a:rPr lang="fr-FR" sz="700">
                          <a:effectLst/>
                        </a:rPr>
                        <a:t> 14 946,93 </a:t>
                      </a:r>
                      <a:endParaRPr lang="fr-FR" sz="700">
                        <a:effectLst/>
                        <a:latin typeface="Arial" panose="020B0604020202020204" pitchFamily="34" charset="0"/>
                        <a:ea typeface="Arial" panose="020B0604020202020204" pitchFamily="34" charset="0"/>
                        <a:cs typeface="Times New Roman" panose="02020603050405020304" pitchFamily="18" charset="0"/>
                      </a:endParaRPr>
                    </a:p>
                  </a:txBody>
                  <a:tcPr marL="53515" marR="53515" marT="0" marB="0"/>
                </a:tc>
                <a:tc>
                  <a:txBody>
                    <a:bodyPr/>
                    <a:lstStyle/>
                    <a:p>
                      <a:pPr algn="r">
                        <a:lnSpc>
                          <a:spcPts val="1300"/>
                        </a:lnSpc>
                      </a:pPr>
                      <a:r>
                        <a:rPr lang="fr-FR" sz="700">
                          <a:effectLst/>
                        </a:rPr>
                        <a:t> 11 957,54 </a:t>
                      </a:r>
                      <a:endParaRPr lang="fr-FR" sz="700">
                        <a:effectLst/>
                        <a:latin typeface="Arial" panose="020B0604020202020204" pitchFamily="34" charset="0"/>
                        <a:ea typeface="Arial" panose="020B0604020202020204" pitchFamily="34" charset="0"/>
                        <a:cs typeface="Times New Roman" panose="02020603050405020304" pitchFamily="18" charset="0"/>
                      </a:endParaRPr>
                    </a:p>
                  </a:txBody>
                  <a:tcPr marL="53515" marR="53515" marT="0" marB="0"/>
                </a:tc>
                <a:extLst>
                  <a:ext uri="{0D108BD9-81ED-4DB2-BD59-A6C34878D82A}">
                    <a16:rowId xmlns:a16="http://schemas.microsoft.com/office/drawing/2014/main" val="2037026018"/>
                  </a:ext>
                </a:extLst>
              </a:tr>
              <a:tr h="252710">
                <a:tc>
                  <a:txBody>
                    <a:bodyPr/>
                    <a:lstStyle/>
                    <a:p>
                      <a:pPr>
                        <a:lnSpc>
                          <a:spcPts val="1300"/>
                        </a:lnSpc>
                        <a:spcBef>
                          <a:spcPts val="300"/>
                        </a:spcBef>
                        <a:spcAft>
                          <a:spcPts val="300"/>
                        </a:spcAft>
                      </a:pPr>
                      <a:r>
                        <a:rPr lang="fr-FR" sz="700">
                          <a:effectLst/>
                        </a:rPr>
                        <a:t>Tranche 14 - Au-delà de 650 000 € et jusqu'à 700 000 €</a:t>
                      </a:r>
                      <a:endParaRPr lang="fr-FR" sz="700">
                        <a:effectLst/>
                        <a:latin typeface="Arial" panose="020B0604020202020204" pitchFamily="34" charset="0"/>
                        <a:ea typeface="Arial" panose="020B0604020202020204" pitchFamily="34" charset="0"/>
                        <a:cs typeface="Times New Roman" panose="02020603050405020304" pitchFamily="18" charset="0"/>
                      </a:endParaRPr>
                    </a:p>
                  </a:txBody>
                  <a:tcPr marL="53515" marR="53515" marT="0" marB="0" anchor="ctr"/>
                </a:tc>
                <a:tc>
                  <a:txBody>
                    <a:bodyPr/>
                    <a:lstStyle/>
                    <a:p>
                      <a:pPr algn="r">
                        <a:lnSpc>
                          <a:spcPts val="1300"/>
                        </a:lnSpc>
                      </a:pPr>
                      <a:r>
                        <a:rPr lang="fr-FR" sz="700" dirty="0">
                          <a:effectLst/>
                        </a:rPr>
                        <a:t> 16 096,70 </a:t>
                      </a:r>
                      <a:endParaRPr lang="fr-FR" sz="700" dirty="0">
                        <a:effectLst/>
                        <a:latin typeface="Arial" panose="020B0604020202020204" pitchFamily="34" charset="0"/>
                        <a:ea typeface="Arial" panose="020B0604020202020204" pitchFamily="34" charset="0"/>
                        <a:cs typeface="Times New Roman" panose="02020603050405020304" pitchFamily="18" charset="0"/>
                      </a:endParaRPr>
                    </a:p>
                  </a:txBody>
                  <a:tcPr marL="53515" marR="53515" marT="0" marB="0"/>
                </a:tc>
                <a:tc>
                  <a:txBody>
                    <a:bodyPr/>
                    <a:lstStyle/>
                    <a:p>
                      <a:pPr algn="r">
                        <a:lnSpc>
                          <a:spcPts val="1300"/>
                        </a:lnSpc>
                      </a:pPr>
                      <a:r>
                        <a:rPr lang="fr-FR" sz="700">
                          <a:effectLst/>
                        </a:rPr>
                        <a:t> 12 877,36 </a:t>
                      </a:r>
                      <a:endParaRPr lang="fr-FR" sz="700">
                        <a:effectLst/>
                        <a:latin typeface="Arial" panose="020B0604020202020204" pitchFamily="34" charset="0"/>
                        <a:ea typeface="Arial" panose="020B0604020202020204" pitchFamily="34" charset="0"/>
                        <a:cs typeface="Times New Roman" panose="02020603050405020304" pitchFamily="18" charset="0"/>
                      </a:endParaRPr>
                    </a:p>
                  </a:txBody>
                  <a:tcPr marL="53515" marR="53515" marT="0" marB="0"/>
                </a:tc>
                <a:extLst>
                  <a:ext uri="{0D108BD9-81ED-4DB2-BD59-A6C34878D82A}">
                    <a16:rowId xmlns:a16="http://schemas.microsoft.com/office/drawing/2014/main" val="3786453581"/>
                  </a:ext>
                </a:extLst>
              </a:tr>
              <a:tr h="252710">
                <a:tc>
                  <a:txBody>
                    <a:bodyPr/>
                    <a:lstStyle/>
                    <a:p>
                      <a:pPr>
                        <a:lnSpc>
                          <a:spcPts val="1300"/>
                        </a:lnSpc>
                      </a:pPr>
                      <a:r>
                        <a:rPr lang="fr-FR" sz="700">
                          <a:effectLst/>
                        </a:rPr>
                        <a:t>Tranche 15 - Au-delà de 700 000 € et jusqu'à 750 000 €</a:t>
                      </a:r>
                      <a:endParaRPr lang="fr-FR" sz="700">
                        <a:effectLst/>
                        <a:latin typeface="Arial" panose="020B0604020202020204" pitchFamily="34" charset="0"/>
                        <a:ea typeface="Arial" panose="020B0604020202020204" pitchFamily="34" charset="0"/>
                        <a:cs typeface="Times New Roman" panose="02020603050405020304" pitchFamily="18" charset="0"/>
                      </a:endParaRPr>
                    </a:p>
                  </a:txBody>
                  <a:tcPr marL="53515" marR="53515" marT="0" marB="0" anchor="ctr"/>
                </a:tc>
                <a:tc>
                  <a:txBody>
                    <a:bodyPr/>
                    <a:lstStyle/>
                    <a:p>
                      <a:pPr algn="r">
                        <a:lnSpc>
                          <a:spcPts val="1300"/>
                        </a:lnSpc>
                      </a:pPr>
                      <a:r>
                        <a:rPr lang="fr-FR" sz="700" dirty="0">
                          <a:effectLst/>
                        </a:rPr>
                        <a:t> 17 246,46 </a:t>
                      </a:r>
                      <a:endParaRPr lang="fr-FR" sz="700" dirty="0">
                        <a:effectLst/>
                        <a:latin typeface="Arial" panose="020B0604020202020204" pitchFamily="34" charset="0"/>
                        <a:ea typeface="Arial" panose="020B0604020202020204" pitchFamily="34" charset="0"/>
                        <a:cs typeface="Times New Roman" panose="02020603050405020304" pitchFamily="18" charset="0"/>
                      </a:endParaRPr>
                    </a:p>
                  </a:txBody>
                  <a:tcPr marL="53515" marR="53515" marT="0" marB="0"/>
                </a:tc>
                <a:tc>
                  <a:txBody>
                    <a:bodyPr/>
                    <a:lstStyle/>
                    <a:p>
                      <a:pPr algn="r">
                        <a:lnSpc>
                          <a:spcPts val="1300"/>
                        </a:lnSpc>
                      </a:pPr>
                      <a:r>
                        <a:rPr lang="fr-FR" sz="700" dirty="0">
                          <a:effectLst/>
                        </a:rPr>
                        <a:t> 13 797,17 </a:t>
                      </a:r>
                      <a:endParaRPr lang="fr-FR" sz="700" dirty="0">
                        <a:effectLst/>
                        <a:latin typeface="Arial" panose="020B0604020202020204" pitchFamily="34" charset="0"/>
                        <a:ea typeface="Arial" panose="020B0604020202020204" pitchFamily="34" charset="0"/>
                        <a:cs typeface="Times New Roman" panose="02020603050405020304" pitchFamily="18" charset="0"/>
                      </a:endParaRPr>
                    </a:p>
                  </a:txBody>
                  <a:tcPr marL="53515" marR="53515" marT="0" marB="0"/>
                </a:tc>
                <a:extLst>
                  <a:ext uri="{0D108BD9-81ED-4DB2-BD59-A6C34878D82A}">
                    <a16:rowId xmlns:a16="http://schemas.microsoft.com/office/drawing/2014/main" val="2899353658"/>
                  </a:ext>
                </a:extLst>
              </a:tr>
            </a:tbl>
          </a:graphicData>
        </a:graphic>
      </p:graphicFrame>
      <p:sp>
        <p:nvSpPr>
          <p:cNvPr id="13" name="Espace réservé du contenu 2">
            <a:extLst>
              <a:ext uri="{FF2B5EF4-FFF2-40B4-BE49-F238E27FC236}">
                <a16:creationId xmlns:a16="http://schemas.microsoft.com/office/drawing/2014/main" id="{23F3BB36-E1D9-4B4D-8056-788EE9BD477E}"/>
              </a:ext>
            </a:extLst>
          </p:cNvPr>
          <p:cNvSpPr txBox="1">
            <a:spLocks/>
          </p:cNvSpPr>
          <p:nvPr/>
        </p:nvSpPr>
        <p:spPr>
          <a:xfrm>
            <a:off x="5118846" y="794534"/>
            <a:ext cx="6743837" cy="1143596"/>
          </a:xfrm>
          <a:prstGeom prst="rect">
            <a:avLst/>
          </a:prstGeom>
        </p:spPr>
        <p:txBody>
          <a:bodyPr numCol="1"/>
          <a:lstStyle>
            <a:lvl1pPr marL="0" indent="0" algn="l" defTabSz="914400" rtl="0" eaLnBrk="1" latinLnBrk="0" hangingPunct="1">
              <a:lnSpc>
                <a:spcPct val="100000"/>
              </a:lnSpc>
              <a:spcBef>
                <a:spcPts val="1200"/>
              </a:spcBef>
              <a:buFont typeface="Arial"/>
              <a:buNone/>
              <a:defRPr sz="2400" b="0" kern="1200" cap="all" baseline="0">
                <a:solidFill>
                  <a:schemeClr val="accent1"/>
                </a:solidFill>
                <a:latin typeface="+mn-lt"/>
                <a:ea typeface="+mn-ea"/>
                <a:cs typeface="+mn-cs"/>
              </a:defRPr>
            </a:lvl1pPr>
            <a:lvl2pPr marL="0" indent="0" algn="l" defTabSz="914400" rtl="0" eaLnBrk="1" latinLnBrk="0" hangingPunct="1">
              <a:lnSpc>
                <a:spcPct val="100000"/>
              </a:lnSpc>
              <a:spcBef>
                <a:spcPts val="600"/>
              </a:spcBef>
              <a:buFont typeface="Arial"/>
              <a:buNone/>
              <a:defRPr sz="2400" kern="1200">
                <a:solidFill>
                  <a:schemeClr val="accent1"/>
                </a:solidFill>
                <a:latin typeface="+mn-lt"/>
                <a:ea typeface="+mn-ea"/>
                <a:cs typeface="+mn-cs"/>
              </a:defRPr>
            </a:lvl2pPr>
            <a:lvl3pPr marL="0" indent="0" algn="l" defTabSz="914400" rtl="0" eaLnBrk="1" latinLnBrk="0" hangingPunct="1">
              <a:lnSpc>
                <a:spcPct val="100000"/>
              </a:lnSpc>
              <a:spcBef>
                <a:spcPts val="600"/>
              </a:spcBef>
              <a:buFont typeface="Arial"/>
              <a:buNone/>
              <a:defRPr sz="1800" b="1" kern="1200">
                <a:solidFill>
                  <a:schemeClr val="tx1"/>
                </a:solidFill>
                <a:latin typeface="+mn-lt"/>
                <a:ea typeface="+mn-ea"/>
                <a:cs typeface="+mn-cs"/>
              </a:defRPr>
            </a:lvl3pPr>
            <a:lvl4pPr marL="0" indent="0" algn="l" defTabSz="914400" rtl="0" eaLnBrk="1" latinLnBrk="0" hangingPunct="1">
              <a:lnSpc>
                <a:spcPct val="100000"/>
              </a:lnSpc>
              <a:spcBef>
                <a:spcPts val="600"/>
              </a:spcBef>
              <a:buFont typeface="Arial"/>
              <a:buNone/>
              <a:defRPr sz="1800" kern="1200">
                <a:solidFill>
                  <a:schemeClr val="tx1"/>
                </a:solidFill>
                <a:latin typeface="+mn-lt"/>
                <a:ea typeface="+mn-ea"/>
                <a:cs typeface="+mn-cs"/>
              </a:defRPr>
            </a:lvl4pPr>
            <a:lvl5pPr marL="180000" indent="-180000" algn="l" defTabSz="914400" rtl="0" eaLnBrk="1" latinLnBrk="0" hangingPunct="1">
              <a:lnSpc>
                <a:spcPct val="100000"/>
              </a:lnSpc>
              <a:spcBef>
                <a:spcPts val="600"/>
              </a:spcBef>
              <a:buClr>
                <a:schemeClr val="accent1"/>
              </a:buClr>
              <a:buFont typeface="Arial" panose="020B0604020202020204" pitchFamily="34" charset="0"/>
              <a:buChar char="&gt;"/>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gn="ctr"/>
            <a:r>
              <a:rPr lang="fr-FR" sz="1600" dirty="0">
                <a:solidFill>
                  <a:schemeClr val="tx1"/>
                </a:solidFill>
              </a:rPr>
              <a:t>un tarif unique pour l’ensemble des exploitations </a:t>
            </a:r>
            <a:br>
              <a:rPr lang="fr-FR" sz="1600" dirty="0">
                <a:solidFill>
                  <a:schemeClr val="tx1"/>
                </a:solidFill>
              </a:rPr>
            </a:br>
            <a:r>
              <a:rPr lang="fr-FR" sz="1600" dirty="0">
                <a:solidFill>
                  <a:schemeClr val="tx1"/>
                </a:solidFill>
              </a:rPr>
              <a:t>à partir d’un tarif de base « AMBIANCE MUSICALE »</a:t>
            </a:r>
            <a:r>
              <a:rPr lang="fr-FR" sz="1200" dirty="0">
                <a:solidFill>
                  <a:schemeClr val="tx1"/>
                </a:solidFill>
              </a:rPr>
              <a:t> </a:t>
            </a:r>
          </a:p>
          <a:p>
            <a:pPr algn="ctr"/>
            <a:r>
              <a:rPr lang="fr-FR" sz="1200" dirty="0">
                <a:solidFill>
                  <a:schemeClr val="tx1"/>
                </a:solidFill>
              </a:rPr>
              <a:t>calcul Sur la totalité du chiffre d’affaires réalisé</a:t>
            </a:r>
          </a:p>
          <a:p>
            <a:pPr lvl="1" algn="ctr"/>
            <a:r>
              <a:rPr lang="fr-FR" sz="1400" dirty="0">
                <a:highlight>
                  <a:srgbClr val="00FFFF"/>
                </a:highlight>
                <a:latin typeface="Arial" panose="020B0604020202020204" pitchFamily="34" charset="0"/>
                <a:ea typeface="Arial" panose="020B0604020202020204" pitchFamily="34" charset="0"/>
                <a:cs typeface="Arial" panose="020B0604020202020204" pitchFamily="34" charset="0"/>
              </a:rPr>
              <a:t> </a:t>
            </a:r>
            <a:endParaRPr lang="fr-FR" sz="1400" dirty="0">
              <a:solidFill>
                <a:schemeClr val="tx1"/>
              </a:solidFill>
            </a:endParaRPr>
          </a:p>
        </p:txBody>
      </p:sp>
    </p:spTree>
    <p:extLst>
      <p:ext uri="{BB962C8B-B14F-4D97-AF65-F5344CB8AC3E}">
        <p14:creationId xmlns:p14="http://schemas.microsoft.com/office/powerpoint/2010/main" val="836341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9221ED-0F85-4FA6-8CB7-72783F48F4A7}"/>
              </a:ext>
            </a:extLst>
          </p:cNvPr>
          <p:cNvSpPr>
            <a:spLocks noGrp="1"/>
          </p:cNvSpPr>
          <p:nvPr>
            <p:ph type="title"/>
          </p:nvPr>
        </p:nvSpPr>
        <p:spPr/>
        <p:txBody>
          <a:bodyPr/>
          <a:lstStyle/>
          <a:p>
            <a:r>
              <a:rPr lang="fr-FR" sz="2800" dirty="0"/>
              <a:t>Tarif DANSE + AMBIANCE + MULTI-</a:t>
            </a:r>
            <a:r>
              <a:rPr lang="fr-FR" sz="2800" dirty="0" err="1"/>
              <a:t>ACTIVITés</a:t>
            </a:r>
            <a:r>
              <a:rPr lang="fr-FR" sz="2800" dirty="0"/>
              <a:t> 2/2 </a:t>
            </a:r>
          </a:p>
        </p:txBody>
      </p:sp>
      <p:sp>
        <p:nvSpPr>
          <p:cNvPr id="4" name="Espace réservé du pied de page 3">
            <a:extLst>
              <a:ext uri="{FF2B5EF4-FFF2-40B4-BE49-F238E27FC236}">
                <a16:creationId xmlns:a16="http://schemas.microsoft.com/office/drawing/2014/main" id="{F9586FA7-3150-4E3A-BB15-A8C36F44AD33}"/>
              </a:ext>
            </a:extLst>
          </p:cNvPr>
          <p:cNvSpPr>
            <a:spLocks noGrp="1"/>
          </p:cNvSpPr>
          <p:nvPr>
            <p:ph type="ftr" sz="quarter" idx="11"/>
          </p:nvPr>
        </p:nvSpPr>
        <p:spPr/>
        <p:txBody>
          <a:bodyPr/>
          <a:lstStyle/>
          <a:p>
            <a:r>
              <a:rPr lang="fr-FR"/>
              <a:t>Direction du Réseau - Réforme CHRD 2022</a:t>
            </a:r>
          </a:p>
        </p:txBody>
      </p:sp>
      <p:sp>
        <p:nvSpPr>
          <p:cNvPr id="5" name="Espace réservé du numéro de diapositive 4">
            <a:extLst>
              <a:ext uri="{FF2B5EF4-FFF2-40B4-BE49-F238E27FC236}">
                <a16:creationId xmlns:a16="http://schemas.microsoft.com/office/drawing/2014/main" id="{B40FCE8B-DFE9-4F18-BCAE-55E295FA7BAF}"/>
              </a:ext>
            </a:extLst>
          </p:cNvPr>
          <p:cNvSpPr>
            <a:spLocks noGrp="1"/>
          </p:cNvSpPr>
          <p:nvPr>
            <p:ph type="sldNum" sz="quarter" idx="12"/>
          </p:nvPr>
        </p:nvSpPr>
        <p:spPr/>
        <p:txBody>
          <a:bodyPr/>
          <a:lstStyle/>
          <a:p>
            <a:fld id="{746EC8D2-98DA-6647-9D70-EF804C5DC6D9}" type="slidenum">
              <a:rPr lang="fr-FR" smtClean="0"/>
              <a:t>9</a:t>
            </a:fld>
            <a:endParaRPr lang="fr-FR"/>
          </a:p>
        </p:txBody>
      </p:sp>
      <p:sp>
        <p:nvSpPr>
          <p:cNvPr id="10" name="ZoneTexte 9">
            <a:extLst>
              <a:ext uri="{FF2B5EF4-FFF2-40B4-BE49-F238E27FC236}">
                <a16:creationId xmlns:a16="http://schemas.microsoft.com/office/drawing/2014/main" id="{D629B44E-FF36-441F-B39C-CA2C6FA38733}"/>
              </a:ext>
            </a:extLst>
          </p:cNvPr>
          <p:cNvSpPr txBox="1"/>
          <p:nvPr/>
        </p:nvSpPr>
        <p:spPr>
          <a:xfrm>
            <a:off x="155579" y="4575816"/>
            <a:ext cx="5858722" cy="2111216"/>
          </a:xfrm>
          <a:prstGeom prst="foldedCorner">
            <a:avLst>
              <a:gd name="adj" fmla="val 24590"/>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r>
              <a:rPr lang="fr-FR" sz="1400" b="1" dirty="0"/>
              <a:t>RAPPEL: périmètre d’application barème « Animations – CHR » :</a:t>
            </a:r>
          </a:p>
          <a:p>
            <a:endParaRPr lang="fr-FR" sz="1400" b="1" dirty="0"/>
          </a:p>
          <a:p>
            <a:pPr marL="171450" indent="-171450">
              <a:buFont typeface="Wingdings" panose="05000000000000000000" pitchFamily="2" charset="2"/>
              <a:buChar char="§"/>
            </a:pPr>
            <a:r>
              <a:rPr lang="fr-FR" sz="1400" dirty="0"/>
              <a:t>gratuité : accès libre, absence de « billetterie spectacle », absence de majoration des prix</a:t>
            </a:r>
          </a:p>
          <a:p>
            <a:pPr marL="171450" indent="-171450">
              <a:buFont typeface="Wingdings" panose="05000000000000000000" pitchFamily="2" charset="2"/>
              <a:buChar char="§"/>
            </a:pPr>
            <a:r>
              <a:rPr lang="fr-FR" sz="1400" dirty="0"/>
              <a:t>budget artistique jusqu’à 650 € par animation,</a:t>
            </a:r>
          </a:p>
          <a:p>
            <a:pPr marL="171450" indent="-171450">
              <a:buFont typeface="Wingdings" panose="05000000000000000000" pitchFamily="2" charset="2"/>
              <a:buChar char="§"/>
            </a:pPr>
            <a:r>
              <a:rPr lang="fr-FR" sz="1400" dirty="0"/>
              <a:t>hors établissements de type L,</a:t>
            </a:r>
          </a:p>
          <a:p>
            <a:pPr marL="171450" indent="-171450">
              <a:buFont typeface="Wingdings" panose="05000000000000000000" pitchFamily="2" charset="2"/>
              <a:buChar char="§"/>
            </a:pPr>
            <a:r>
              <a:rPr lang="fr-FR" sz="1400" dirty="0"/>
              <a:t>sans le soutien d’une structure scénique fixe.</a:t>
            </a:r>
            <a:endParaRPr lang="fr-FR" sz="1400" b="1" dirty="0"/>
          </a:p>
        </p:txBody>
      </p:sp>
      <p:sp>
        <p:nvSpPr>
          <p:cNvPr id="6" name="ZoneTexte 5">
            <a:extLst>
              <a:ext uri="{FF2B5EF4-FFF2-40B4-BE49-F238E27FC236}">
                <a16:creationId xmlns:a16="http://schemas.microsoft.com/office/drawing/2014/main" id="{5B1CC50A-EAC5-4D4A-BE38-9A90F42F1A80}"/>
              </a:ext>
            </a:extLst>
          </p:cNvPr>
          <p:cNvSpPr txBox="1"/>
          <p:nvPr/>
        </p:nvSpPr>
        <p:spPr>
          <a:xfrm>
            <a:off x="155579" y="1708388"/>
            <a:ext cx="5735391" cy="1569660"/>
          </a:xfrm>
          <a:prstGeom prst="rect">
            <a:avLst/>
          </a:prstGeom>
          <a:solidFill>
            <a:schemeClr val="accent2"/>
          </a:solidFill>
        </p:spPr>
        <p:txBody>
          <a:bodyPr wrap="square" rtlCol="0">
            <a:spAutoFit/>
          </a:bodyPr>
          <a:lstStyle/>
          <a:p>
            <a:pPr marL="0" lvl="1"/>
            <a:r>
              <a:rPr lang="fr-FR" sz="1600" b="1" dirty="0">
                <a:solidFill>
                  <a:schemeClr val="bg1"/>
                </a:solidFill>
              </a:rPr>
              <a:t>Réduction pour activité de café/restaurant traditionnel à titre d’activité secondaire avec ou sans sonorisation :</a:t>
            </a:r>
          </a:p>
          <a:p>
            <a:pPr marL="285750" indent="-285750" algn="just">
              <a:buFont typeface="Wingdings" panose="05000000000000000000" pitchFamily="2" charset="2"/>
              <a:buChar char="§"/>
              <a:tabLst>
                <a:tab pos="450850" algn="l"/>
                <a:tab pos="1162050" algn="l"/>
              </a:tabLst>
            </a:pPr>
            <a:r>
              <a:rPr lang="fr-FR" dirty="0">
                <a:solidFill>
                  <a:srgbClr val="FF0000"/>
                </a:solidFill>
                <a:latin typeface="Arial" panose="020B0604020202020204" pitchFamily="34" charset="0"/>
                <a:ea typeface="Arial" panose="020B0604020202020204" pitchFamily="34" charset="0"/>
                <a:cs typeface="Arial" panose="020B0604020202020204" pitchFamily="34" charset="0"/>
              </a:rPr>
              <a:t>-</a:t>
            </a:r>
            <a:r>
              <a:rPr lang="fr-FR" sz="1400" dirty="0">
                <a:solidFill>
                  <a:srgbClr val="FF0000"/>
                </a:solidFill>
                <a:latin typeface="Arial" panose="020B0604020202020204" pitchFamily="34" charset="0"/>
                <a:ea typeface="Arial" panose="020B0604020202020204" pitchFamily="34" charset="0"/>
                <a:cs typeface="Arial" panose="020B0604020202020204" pitchFamily="34" charset="0"/>
              </a:rPr>
              <a:t> 50% </a:t>
            </a:r>
            <a:r>
              <a:rPr lang="fr-FR" sz="1400" dirty="0">
                <a:solidFill>
                  <a:schemeClr val="bg1"/>
                </a:solidFill>
                <a:latin typeface="Arial" panose="020B0604020202020204" pitchFamily="34" charset="0"/>
                <a:ea typeface="Arial" panose="020B0604020202020204" pitchFamily="34" charset="0"/>
                <a:cs typeface="Arial" panose="020B0604020202020204" pitchFamily="34" charset="0"/>
              </a:rPr>
              <a:t>pour établissement ouvert en activité CHR en journée entre 9h et 21h ou propose 2 services de restauration (déj, et dîner).</a:t>
            </a:r>
            <a:endParaRPr lang="fr-FR" sz="1400" dirty="0">
              <a:solidFill>
                <a:schemeClr val="bg1"/>
              </a:solidFill>
              <a:latin typeface="Arial" panose="020B0604020202020204" pitchFamily="34" charset="0"/>
              <a:ea typeface="Arial" panose="020B0604020202020204" pitchFamily="34" charset="0"/>
              <a:cs typeface="Times New Roman" panose="02020603050405020304" pitchFamily="18" charset="0"/>
            </a:endParaRPr>
          </a:p>
          <a:p>
            <a:pPr marL="285750" indent="-285750" algn="just">
              <a:buFont typeface="Wingdings" panose="05000000000000000000" pitchFamily="2" charset="2"/>
              <a:buChar char="§"/>
              <a:tabLst>
                <a:tab pos="450850" algn="l"/>
                <a:tab pos="1162050" algn="l"/>
              </a:tabLst>
            </a:pPr>
            <a:r>
              <a:rPr lang="fr-FR" dirty="0">
                <a:solidFill>
                  <a:srgbClr val="FF0000"/>
                </a:solidFill>
                <a:latin typeface="Arial" panose="020B0604020202020204" pitchFamily="34" charset="0"/>
                <a:ea typeface="Arial" panose="020B0604020202020204" pitchFamily="34" charset="0"/>
                <a:cs typeface="Arial" panose="020B0604020202020204" pitchFamily="34" charset="0"/>
              </a:rPr>
              <a:t>-</a:t>
            </a:r>
            <a:r>
              <a:rPr lang="fr-FR" sz="1400" dirty="0">
                <a:solidFill>
                  <a:srgbClr val="FF0000"/>
                </a:solidFill>
                <a:latin typeface="Arial" panose="020B0604020202020204" pitchFamily="34" charset="0"/>
                <a:ea typeface="Arial" panose="020B0604020202020204" pitchFamily="34" charset="0"/>
                <a:cs typeface="Arial" panose="020B0604020202020204" pitchFamily="34" charset="0"/>
              </a:rPr>
              <a:t> 30% </a:t>
            </a:r>
            <a:r>
              <a:rPr lang="fr-FR" sz="1400" dirty="0">
                <a:solidFill>
                  <a:schemeClr val="bg1"/>
                </a:solidFill>
                <a:latin typeface="Arial" panose="020B0604020202020204" pitchFamily="34" charset="0"/>
                <a:ea typeface="Arial" panose="020B0604020202020204" pitchFamily="34" charset="0"/>
                <a:cs typeface="Arial" panose="020B0604020202020204" pitchFamily="34" charset="0"/>
              </a:rPr>
              <a:t>pour établissement en activité CHR en journée entre 15h et 21h ou propose un seul service de restauration (déj. ou dîner).</a:t>
            </a:r>
          </a:p>
        </p:txBody>
      </p:sp>
      <p:sp>
        <p:nvSpPr>
          <p:cNvPr id="7" name="ZoneTexte 6">
            <a:extLst>
              <a:ext uri="{FF2B5EF4-FFF2-40B4-BE49-F238E27FC236}">
                <a16:creationId xmlns:a16="http://schemas.microsoft.com/office/drawing/2014/main" id="{6E34B02B-CEA1-4B7F-A7D6-AACE69A108AF}"/>
              </a:ext>
            </a:extLst>
          </p:cNvPr>
          <p:cNvSpPr txBox="1"/>
          <p:nvPr/>
        </p:nvSpPr>
        <p:spPr>
          <a:xfrm>
            <a:off x="155579" y="3565254"/>
            <a:ext cx="5735391" cy="881539"/>
          </a:xfrm>
          <a:prstGeom prst="foldedCorner">
            <a:avLst/>
          </a:prstGeom>
          <a:gradFill>
            <a:gsLst>
              <a:gs pos="0">
                <a:schemeClr val="accent1">
                  <a:lumMod val="60000"/>
                  <a:lumOff val="40000"/>
                </a:schemeClr>
              </a:gs>
              <a:gs pos="100000">
                <a:schemeClr val="accent3">
                  <a:lumMod val="60000"/>
                  <a:lumOff val="40000"/>
                </a:schemeClr>
              </a:gs>
              <a:gs pos="100000">
                <a:schemeClr val="accent1">
                  <a:lumMod val="99000"/>
                  <a:satMod val="120000"/>
                  <a:shade val="78000"/>
                </a:schemeClr>
              </a:gs>
            </a:gsLst>
          </a:gradFill>
        </p:spPr>
        <p:style>
          <a:lnRef idx="0">
            <a:schemeClr val="accent1"/>
          </a:lnRef>
          <a:fillRef idx="3">
            <a:schemeClr val="accent1"/>
          </a:fillRef>
          <a:effectRef idx="3">
            <a:schemeClr val="accent1"/>
          </a:effectRef>
          <a:fontRef idx="minor">
            <a:schemeClr val="lt1"/>
          </a:fontRef>
        </p:style>
        <p:txBody>
          <a:bodyPr wrap="square" rtlCol="0">
            <a:spAutoFit/>
          </a:bodyPr>
          <a:lstStyle/>
          <a:p>
            <a:pPr marL="285750" indent="-285750">
              <a:buFontTx/>
              <a:buChar char="-"/>
            </a:pPr>
            <a:r>
              <a:rPr lang="fr-FR" sz="1400" dirty="0"/>
              <a:t>TARIF établi sur la totalité du chiffre d’affaires réalisé</a:t>
            </a:r>
            <a:r>
              <a:rPr lang="fr-FR" sz="1400" b="1" dirty="0">
                <a:solidFill>
                  <a:srgbClr val="C00000"/>
                </a:solidFill>
              </a:rPr>
              <a:t> </a:t>
            </a:r>
          </a:p>
          <a:p>
            <a:r>
              <a:rPr lang="fr-FR" sz="1400" b="1" dirty="0">
                <a:solidFill>
                  <a:srgbClr val="C00000"/>
                </a:solidFill>
              </a:rPr>
              <a:t>= Total des produits d’exploitation » tel qu’il figure sur le bilan</a:t>
            </a:r>
            <a:r>
              <a:rPr lang="fr-FR" sz="1400" b="1" dirty="0">
                <a:solidFill>
                  <a:srgbClr val="FF0000"/>
                </a:solidFill>
              </a:rPr>
              <a:t> hors Tva si remise LF</a:t>
            </a:r>
            <a:r>
              <a:rPr lang="fr-FR" sz="1400" dirty="0"/>
              <a:t>.</a:t>
            </a:r>
          </a:p>
        </p:txBody>
      </p:sp>
      <p:sp>
        <p:nvSpPr>
          <p:cNvPr id="11" name="Rectangle 10">
            <a:extLst>
              <a:ext uri="{FF2B5EF4-FFF2-40B4-BE49-F238E27FC236}">
                <a16:creationId xmlns:a16="http://schemas.microsoft.com/office/drawing/2014/main" id="{59F148FD-8BCD-4186-BE2F-1C0DF6E43DAE}"/>
              </a:ext>
            </a:extLst>
          </p:cNvPr>
          <p:cNvSpPr/>
          <p:nvPr/>
        </p:nvSpPr>
        <p:spPr>
          <a:xfrm>
            <a:off x="6094350" y="1708388"/>
            <a:ext cx="5735391" cy="35779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lvl="0" algn="just">
              <a:spcBef>
                <a:spcPts val="600"/>
              </a:spcBef>
              <a:spcAft>
                <a:spcPts val="900"/>
              </a:spcAft>
              <a:buClr>
                <a:srgbClr val="C63B8B"/>
              </a:buClr>
            </a:pPr>
            <a:r>
              <a:rPr lang="fr-FR" sz="1600" b="1" dirty="0">
                <a:latin typeface="Arial" panose="020B0604020202020204" pitchFamily="34" charset="0"/>
                <a:ea typeface="Arial" panose="020B0604020202020204" pitchFamily="34" charset="0"/>
                <a:cs typeface="Arial" panose="020B0604020202020204" pitchFamily="34" charset="0"/>
              </a:rPr>
              <a:t>Valorisation pour activité d’animations en musique : danse ou karaoké ou de concerts d’artistes </a:t>
            </a:r>
            <a:r>
              <a:rPr lang="fr-FR" sz="1200" b="1" dirty="0">
                <a:latin typeface="Arial" panose="020B0604020202020204" pitchFamily="34" charset="0"/>
                <a:ea typeface="Arial" panose="020B0604020202020204" pitchFamily="34" charset="0"/>
                <a:cs typeface="Arial" panose="020B0604020202020204" pitchFamily="34" charset="0"/>
              </a:rPr>
              <a:t>(périmètre des Anim-CHR) :</a:t>
            </a:r>
          </a:p>
          <a:p>
            <a:pPr lvl="0" algn="just">
              <a:spcBef>
                <a:spcPts val="600"/>
              </a:spcBef>
              <a:spcAft>
                <a:spcPts val="900"/>
              </a:spcAft>
              <a:buClr>
                <a:srgbClr val="C63B8B"/>
              </a:buClr>
            </a:pPr>
            <a:r>
              <a:rPr lang="fr-FR" sz="1400" b="1" dirty="0">
                <a:latin typeface="Arial" panose="020B0604020202020204" pitchFamily="34" charset="0"/>
                <a:ea typeface="Arial" panose="020B0604020202020204" pitchFamily="34" charset="0"/>
                <a:cs typeface="Arial" panose="020B0604020202020204" pitchFamily="34" charset="0"/>
              </a:rPr>
              <a:t>1. S’il s’agit d’un établissement multi-activités, certaines avec diffusions attractives, d’autres avec diffusions d’ambiance ou de sonorisation :</a:t>
            </a:r>
          </a:p>
          <a:p>
            <a:pPr lvl="0" algn="just">
              <a:spcAft>
                <a:spcPts val="0"/>
              </a:spcAft>
            </a:pPr>
            <a:r>
              <a:rPr lang="fr-FR" sz="1400" dirty="0">
                <a:latin typeface="Arial" panose="020B0604020202020204" pitchFamily="34" charset="0"/>
                <a:ea typeface="Arial" panose="020B0604020202020204" pitchFamily="34" charset="0"/>
                <a:cs typeface="Arial" panose="020B0604020202020204" pitchFamily="34" charset="0"/>
              </a:rPr>
              <a:t>Majoration pour les jours d’exploitation avec diffusions attractives:</a:t>
            </a:r>
          </a:p>
          <a:p>
            <a:pPr marL="285750" lvl="0" indent="-285750" algn="just">
              <a:spcAft>
                <a:spcPts val="0"/>
              </a:spcAft>
              <a:buFont typeface="Wingdings" panose="05000000000000000000" pitchFamily="2" charset="2"/>
              <a:buChar char="§"/>
            </a:pPr>
            <a:r>
              <a:rPr lang="fr-FR" sz="1400" dirty="0">
                <a:latin typeface="Arial" panose="020B0604020202020204" pitchFamily="34" charset="0"/>
                <a:ea typeface="Arial" panose="020B0604020202020204" pitchFamily="34" charset="0"/>
                <a:cs typeface="Arial" panose="020B0604020202020204" pitchFamily="34" charset="0"/>
              </a:rPr>
              <a:t>de 12% par jour les dimanche, lundi, mardi, mercredi  </a:t>
            </a:r>
            <a:endParaRPr lang="fr-FR" sz="1400" dirty="0">
              <a:latin typeface="Arial" panose="020B0604020202020204" pitchFamily="34" charset="0"/>
              <a:ea typeface="Arial" panose="020B0604020202020204" pitchFamily="34" charset="0"/>
              <a:cs typeface="Times New Roman" panose="02020603050405020304" pitchFamily="18" charset="0"/>
            </a:endParaRPr>
          </a:p>
          <a:p>
            <a:pPr marL="285750" lvl="0" indent="-285750" algn="just">
              <a:spcAft>
                <a:spcPts val="1200"/>
              </a:spcAft>
              <a:buFont typeface="Wingdings" panose="05000000000000000000" pitchFamily="2" charset="2"/>
              <a:buChar char="§"/>
            </a:pPr>
            <a:r>
              <a:rPr lang="fr-FR" sz="1400" dirty="0">
                <a:latin typeface="Arial" panose="020B0604020202020204" pitchFamily="34" charset="0"/>
                <a:ea typeface="Arial" panose="020B0604020202020204" pitchFamily="34" charset="0"/>
                <a:cs typeface="Arial" panose="020B0604020202020204" pitchFamily="34" charset="0"/>
              </a:rPr>
              <a:t>de 17% par jour les jeudi, vendredi, samedi </a:t>
            </a:r>
          </a:p>
          <a:p>
            <a:pPr algn="just">
              <a:spcBef>
                <a:spcPts val="600"/>
              </a:spcBef>
              <a:spcAft>
                <a:spcPts val="900"/>
              </a:spcAft>
              <a:buClr>
                <a:srgbClr val="C63B8B"/>
              </a:buClr>
            </a:pPr>
            <a:r>
              <a:rPr lang="fr-FR" sz="1400" b="1" dirty="0">
                <a:latin typeface="Arial" panose="020B0604020202020204" pitchFamily="34" charset="0"/>
                <a:cs typeface="Arial" panose="020B0604020202020204" pitchFamily="34" charset="0"/>
              </a:rPr>
              <a:t>2. S’il s’agit d’un établissement avec diffusions attractives :</a:t>
            </a:r>
          </a:p>
          <a:p>
            <a:pPr marL="285750" lvl="0" indent="-285750" algn="just">
              <a:spcAft>
                <a:spcPts val="1200"/>
              </a:spcAft>
              <a:buFont typeface="Wingdings" panose="05000000000000000000" pitchFamily="2" charset="2"/>
              <a:buChar char="§"/>
            </a:pPr>
            <a:r>
              <a:rPr lang="fr-FR" sz="1400" b="1" dirty="0">
                <a:latin typeface="Arial" panose="020B0604020202020204" pitchFamily="34" charset="0"/>
                <a:ea typeface="Arial" panose="020B0604020202020204" pitchFamily="34" charset="0"/>
                <a:cs typeface="Arial" panose="020B0604020202020204" pitchFamily="34" charset="0"/>
              </a:rPr>
              <a:t>+99% </a:t>
            </a:r>
            <a:r>
              <a:rPr lang="fr-FR" sz="1400" dirty="0">
                <a:latin typeface="Arial" panose="020B0604020202020204" pitchFamily="34" charset="0"/>
                <a:ea typeface="Arial" panose="020B0604020202020204" pitchFamily="34" charset="0"/>
                <a:cs typeface="Arial" panose="020B0604020202020204" pitchFamily="34" charset="0"/>
              </a:rPr>
              <a:t>lorsque l’établissement est de type P et assimilés, ou lorsque l’établissement a une activité de diffusions attractives tous les jours d’exploitation</a:t>
            </a:r>
          </a:p>
        </p:txBody>
      </p:sp>
      <p:sp>
        <p:nvSpPr>
          <p:cNvPr id="13" name="Espace réservé du contenu 2">
            <a:extLst>
              <a:ext uri="{FF2B5EF4-FFF2-40B4-BE49-F238E27FC236}">
                <a16:creationId xmlns:a16="http://schemas.microsoft.com/office/drawing/2014/main" id="{F424FE8C-C73F-4764-8B3E-F5610FE0B1CB}"/>
              </a:ext>
            </a:extLst>
          </p:cNvPr>
          <p:cNvSpPr txBox="1">
            <a:spLocks/>
          </p:cNvSpPr>
          <p:nvPr/>
        </p:nvSpPr>
        <p:spPr>
          <a:xfrm>
            <a:off x="291489" y="707476"/>
            <a:ext cx="11480406" cy="788005"/>
          </a:xfrm>
          <a:prstGeom prst="rect">
            <a:avLst/>
          </a:prstGeom>
        </p:spPr>
        <p:txBody>
          <a:bodyPr numCol="1"/>
          <a:lstStyle>
            <a:lvl1pPr marL="0" indent="0" algn="l" defTabSz="914400" rtl="0" eaLnBrk="1" latinLnBrk="0" hangingPunct="1">
              <a:lnSpc>
                <a:spcPct val="100000"/>
              </a:lnSpc>
              <a:spcBef>
                <a:spcPts val="1200"/>
              </a:spcBef>
              <a:buFont typeface="Arial"/>
              <a:buNone/>
              <a:defRPr sz="2400" b="0" kern="1200" cap="all" baseline="0">
                <a:solidFill>
                  <a:schemeClr val="accent1"/>
                </a:solidFill>
                <a:latin typeface="+mn-lt"/>
                <a:ea typeface="+mn-ea"/>
                <a:cs typeface="+mn-cs"/>
              </a:defRPr>
            </a:lvl1pPr>
            <a:lvl2pPr marL="0" indent="0" algn="l" defTabSz="914400" rtl="0" eaLnBrk="1" latinLnBrk="0" hangingPunct="1">
              <a:lnSpc>
                <a:spcPct val="100000"/>
              </a:lnSpc>
              <a:spcBef>
                <a:spcPts val="600"/>
              </a:spcBef>
              <a:buFont typeface="Arial"/>
              <a:buNone/>
              <a:defRPr sz="2400" kern="1200">
                <a:solidFill>
                  <a:schemeClr val="accent1"/>
                </a:solidFill>
                <a:latin typeface="+mn-lt"/>
                <a:ea typeface="+mn-ea"/>
                <a:cs typeface="+mn-cs"/>
              </a:defRPr>
            </a:lvl2pPr>
            <a:lvl3pPr marL="0" indent="0" algn="l" defTabSz="914400" rtl="0" eaLnBrk="1" latinLnBrk="0" hangingPunct="1">
              <a:lnSpc>
                <a:spcPct val="100000"/>
              </a:lnSpc>
              <a:spcBef>
                <a:spcPts val="600"/>
              </a:spcBef>
              <a:buFont typeface="Arial"/>
              <a:buNone/>
              <a:defRPr sz="1800" b="1" kern="1200">
                <a:solidFill>
                  <a:schemeClr val="tx1"/>
                </a:solidFill>
                <a:latin typeface="+mn-lt"/>
                <a:ea typeface="+mn-ea"/>
                <a:cs typeface="+mn-cs"/>
              </a:defRPr>
            </a:lvl3pPr>
            <a:lvl4pPr marL="0" indent="0" algn="l" defTabSz="914400" rtl="0" eaLnBrk="1" latinLnBrk="0" hangingPunct="1">
              <a:lnSpc>
                <a:spcPct val="100000"/>
              </a:lnSpc>
              <a:spcBef>
                <a:spcPts val="600"/>
              </a:spcBef>
              <a:buFont typeface="Arial"/>
              <a:buNone/>
              <a:defRPr sz="1800" kern="1200">
                <a:solidFill>
                  <a:schemeClr val="tx1"/>
                </a:solidFill>
                <a:latin typeface="+mn-lt"/>
                <a:ea typeface="+mn-ea"/>
                <a:cs typeface="+mn-cs"/>
              </a:defRPr>
            </a:lvl4pPr>
            <a:lvl5pPr marL="180000" indent="-180000" algn="l" defTabSz="914400" rtl="0" eaLnBrk="1" latinLnBrk="0" hangingPunct="1">
              <a:lnSpc>
                <a:spcPct val="100000"/>
              </a:lnSpc>
              <a:spcBef>
                <a:spcPts val="600"/>
              </a:spcBef>
              <a:buClr>
                <a:schemeClr val="accent1"/>
              </a:buClr>
              <a:buFont typeface="Arial" panose="020B0604020202020204" pitchFamily="34" charset="0"/>
              <a:buChar char="&gt;"/>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gn="ctr"/>
            <a:r>
              <a:rPr lang="fr-FR" sz="1600" b="1" dirty="0">
                <a:solidFill>
                  <a:schemeClr val="tx1"/>
                </a:solidFill>
              </a:rPr>
              <a:t>Tarif de base calcule  selon conditions d’exploitation de l’établissement </a:t>
            </a:r>
          </a:p>
          <a:p>
            <a:pPr algn="ctr"/>
            <a:r>
              <a:rPr lang="fr-FR" sz="1600" b="1" dirty="0">
                <a:solidFill>
                  <a:schemeClr val="tx1"/>
                </a:solidFill>
              </a:rPr>
              <a:t>avec dispositif de réduction/Majoration applicable sur le montant du tarif de base indépendamment l’une de l’autre</a:t>
            </a:r>
            <a:endParaRPr lang="fr-FR" sz="1200" b="1" dirty="0">
              <a:solidFill>
                <a:schemeClr val="tx1"/>
              </a:solidFill>
              <a:latin typeface="Arial" panose="020B0604020202020204" pitchFamily="34" charset="0"/>
              <a:cs typeface="Arial" panose="020B0604020202020204" pitchFamily="34" charset="0"/>
            </a:endParaRPr>
          </a:p>
        </p:txBody>
      </p:sp>
      <p:sp>
        <p:nvSpPr>
          <p:cNvPr id="3" name="ZoneTexte 2">
            <a:extLst>
              <a:ext uri="{FF2B5EF4-FFF2-40B4-BE49-F238E27FC236}">
                <a16:creationId xmlns:a16="http://schemas.microsoft.com/office/drawing/2014/main" id="{B073AEA3-B3FC-4444-AF60-AA6F8FA985DF}"/>
              </a:ext>
            </a:extLst>
          </p:cNvPr>
          <p:cNvSpPr txBox="1"/>
          <p:nvPr/>
        </p:nvSpPr>
        <p:spPr>
          <a:xfrm>
            <a:off x="6094349" y="5369671"/>
            <a:ext cx="5735391" cy="120032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spcBef>
                <a:spcPts val="600"/>
              </a:spcBef>
              <a:spcAft>
                <a:spcPts val="900"/>
              </a:spcAft>
              <a:buClr>
                <a:srgbClr val="C63B8B"/>
              </a:buClr>
            </a:pPr>
            <a:r>
              <a:rPr lang="fr-FR" dirty="0">
                <a:latin typeface="Arial" panose="020B0604020202020204" pitchFamily="34" charset="0"/>
                <a:cs typeface="Arial" panose="020B0604020202020204" pitchFamily="34" charset="0"/>
              </a:rPr>
              <a:t>Ce tarif avec valorisations pour animations attractives ne peut excéder 2,59% (tarif adh</a:t>
            </a:r>
            <a:r>
              <a:rPr lang="fr-FR" sz="1600" dirty="0">
                <a:latin typeface="Arial" panose="020B0604020202020204" pitchFamily="34" charset="0"/>
                <a:cs typeface="Arial" panose="020B0604020202020204" pitchFamily="34" charset="0"/>
              </a:rPr>
              <a:t>é</a:t>
            </a:r>
            <a:r>
              <a:rPr lang="fr-FR" dirty="0">
                <a:latin typeface="Arial" panose="020B0604020202020204" pitchFamily="34" charset="0"/>
                <a:cs typeface="Arial" panose="020B0604020202020204" pitchFamily="34" charset="0"/>
              </a:rPr>
              <a:t>rent) par exemple pour une discothèque ou un bar dansant tous les jours (auparavant 2,65%) </a:t>
            </a:r>
          </a:p>
        </p:txBody>
      </p:sp>
    </p:spTree>
    <p:extLst>
      <p:ext uri="{BB962C8B-B14F-4D97-AF65-F5344CB8AC3E}">
        <p14:creationId xmlns:p14="http://schemas.microsoft.com/office/powerpoint/2010/main" val="426415614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3c22be6e7c43f65c3e28d79f26c5ee2668b575"/>
</p:tagLst>
</file>

<file path=ppt/theme/theme1.xml><?xml version="1.0" encoding="utf-8"?>
<a:theme xmlns:a="http://schemas.openxmlformats.org/drawingml/2006/main" name="Thème SACEM">
  <a:themeElements>
    <a:clrScheme name="Sacem fév 2020">
      <a:dk1>
        <a:sysClr val="windowText" lastClr="000000"/>
      </a:dk1>
      <a:lt1>
        <a:sysClr val="window" lastClr="FFFFFF"/>
      </a:lt1>
      <a:dk2>
        <a:srgbClr val="666666"/>
      </a:dk2>
      <a:lt2>
        <a:srgbClr val="F0F0F0"/>
      </a:lt2>
      <a:accent1>
        <a:srgbClr val="BC204B"/>
      </a:accent1>
      <a:accent2>
        <a:srgbClr val="722257"/>
      </a:accent2>
      <a:accent3>
        <a:srgbClr val="E35205"/>
      </a:accent3>
      <a:accent4>
        <a:srgbClr val="F17080"/>
      </a:accent4>
      <a:accent5>
        <a:srgbClr val="B6A19B"/>
      </a:accent5>
      <a:accent6>
        <a:srgbClr val="9696A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E53517"/>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4A3107572855F41BED353B3A32ED8F8" ma:contentTypeVersion="14" ma:contentTypeDescription="Crée un document." ma:contentTypeScope="" ma:versionID="7e58c20ae823fed2646715016d1579c2">
  <xsd:schema xmlns:xsd="http://www.w3.org/2001/XMLSchema" xmlns:xs="http://www.w3.org/2001/XMLSchema" xmlns:p="http://schemas.microsoft.com/office/2006/metadata/properties" xmlns:ns3="631a203e-d86b-4270-a84f-ed6c6eacdf2c" xmlns:ns4="1a74ca4a-f94b-4185-8f22-3278789b1750" targetNamespace="http://schemas.microsoft.com/office/2006/metadata/properties" ma:root="true" ma:fieldsID="ddfcebc86477032af47d4d6676059df7" ns3:_="" ns4:_="">
    <xsd:import namespace="631a203e-d86b-4270-a84f-ed6c6eacdf2c"/>
    <xsd:import namespace="1a74ca4a-f94b-4185-8f22-3278789b175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OCR" minOccurs="0"/>
                <xsd:element ref="ns4:MediaServiceLocation" minOccurs="0"/>
                <xsd:element ref="ns4:MediaServiceGenerationTime" minOccurs="0"/>
                <xsd:element ref="ns4:MediaServiceEventHashCode"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31a203e-d86b-4270-a84f-ed6c6eacdf2c"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internalName="SharedWithDetails" ma:readOnly="true">
      <xsd:simpleType>
        <xsd:restriction base="dms:Note">
          <xsd:maxLength value="255"/>
        </xsd:restriction>
      </xsd:simpleType>
    </xsd:element>
    <xsd:element name="SharingHintHash" ma:index="10" nillable="true" ma:displayName="Partage du hachage d’indicateur"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a74ca4a-f94b-4185-8f22-3278789b175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8232FBD-8419-4E43-8A00-06C126535C0D}">
  <ds:schemaRefs>
    <ds:schemaRef ds:uri="http://schemas.microsoft.com/office/infopath/2007/PartnerControls"/>
    <ds:schemaRef ds:uri="1a74ca4a-f94b-4185-8f22-3278789b1750"/>
    <ds:schemaRef ds:uri="http://purl.org/dc/elements/1.1/"/>
    <ds:schemaRef ds:uri="http://schemas.microsoft.com/office/2006/documentManagement/types"/>
    <ds:schemaRef ds:uri="http://schemas.microsoft.com/office/2006/metadata/properties"/>
    <ds:schemaRef ds:uri="http://schemas.openxmlformats.org/package/2006/metadata/core-properties"/>
    <ds:schemaRef ds:uri="http://purl.org/dc/dcmitype/"/>
    <ds:schemaRef ds:uri="http://purl.org/dc/terms/"/>
    <ds:schemaRef ds:uri="631a203e-d86b-4270-a84f-ed6c6eacdf2c"/>
    <ds:schemaRef ds:uri="http://www.w3.org/XML/1998/namespace"/>
  </ds:schemaRefs>
</ds:datastoreItem>
</file>

<file path=customXml/itemProps2.xml><?xml version="1.0" encoding="utf-8"?>
<ds:datastoreItem xmlns:ds="http://schemas.openxmlformats.org/officeDocument/2006/customXml" ds:itemID="{56DD9770-7E2E-4894-B300-BAEE29BD31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31a203e-d86b-4270-a84f-ed6c6eacdf2c"/>
    <ds:schemaRef ds:uri="1a74ca4a-f94b-4185-8f22-3278789b17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A6F6A58-241E-47E1-95AD-65F39B87C13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7308</TotalTime>
  <Words>3883</Words>
  <Application>Microsoft Office PowerPoint</Application>
  <PresentationFormat>Grand écran</PresentationFormat>
  <Paragraphs>469</Paragraphs>
  <Slides>24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24</vt:i4>
      </vt:variant>
    </vt:vector>
  </HeadingPairs>
  <TitlesOfParts>
    <vt:vector size="30" baseType="lpstr">
      <vt:lpstr>Arial</vt:lpstr>
      <vt:lpstr>Calibri</vt:lpstr>
      <vt:lpstr>Courier New</vt:lpstr>
      <vt:lpstr>Symbol</vt:lpstr>
      <vt:lpstr>Wingdings</vt:lpstr>
      <vt:lpstr>Thème SACEM</vt:lpstr>
      <vt:lpstr>RGAT et Accord de partenariat CHRD  entrée en vigueur le 01 01 2022</vt:lpstr>
      <vt:lpstr>PRINCIPALES INFORMATIONS GENERALES</vt:lpstr>
      <vt:lpstr>PRINCIPALES INFORMATIONS GENERALES</vt:lpstr>
      <vt:lpstr>Évolution des tarifs applicables aux établissements </vt:lpstr>
      <vt:lpstr>Contenu de l’accord  et baremes </vt:lpstr>
      <vt:lpstr>établissements commerciaux où il est d’usage de consommer en musique</vt:lpstr>
      <vt:lpstr>FOCUS : établissements dansants, à ambiance musicale, multi-activités</vt:lpstr>
      <vt:lpstr>Tarif DANSE + AMBIANCE + MULTI-ACTIVITés 1/2</vt:lpstr>
      <vt:lpstr>Tarif DANSE + AMBIANCE + MULTI-ACTIVITés 2/2 </vt:lpstr>
      <vt:lpstr>Tarifications  et  établissements concernes par  « Animations-CHR »  « EDS- spectacle vivant » </vt:lpstr>
      <vt:lpstr>périmètre animations dans les chr</vt:lpstr>
      <vt:lpstr>Établissements à activité principale spectacle vivant et autres hors périmètre Anim-CHR</vt:lpstr>
      <vt:lpstr>EXEMPLES</vt:lpstr>
      <vt:lpstr>Établissement dansant // CA 650 K€</vt:lpstr>
      <vt:lpstr>Établissement dansant // CA 2 M€</vt:lpstr>
      <vt:lpstr>BAR A AMBIANCE MUSICALE //</vt:lpstr>
      <vt:lpstr>Établissement multi activité // CA 1 400 k€ </vt:lpstr>
      <vt:lpstr>BOWLINGS</vt:lpstr>
      <vt:lpstr>LES BOWLINGS // suivant la réalité des exploitations</vt:lpstr>
      <vt:lpstr>Synthèse bowling</vt:lpstr>
      <vt:lpstr>ANNEXES</vt:lpstr>
      <vt:lpstr>Montée en charge:</vt:lpstr>
      <vt:lpstr>Assiette de calcul des droits (EDS):</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 pour externe (FR)</dc:title>
  <dc:creator>isabelle.fauvel@sacem.fr</dc:creator>
  <cp:lastModifiedBy>AZAIS Marc</cp:lastModifiedBy>
  <cp:revision>473</cp:revision>
  <cp:lastPrinted>2021-12-30T10:12:32Z</cp:lastPrinted>
  <dcterms:created xsi:type="dcterms:W3CDTF">2017-06-08T13:07:02Z</dcterms:created>
  <dcterms:modified xsi:type="dcterms:W3CDTF">2022-02-08T15:50:00Z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0x01010044A3107572855F41BED353B3A32ED8F8</vt:lpwstr>
  </property>
</Properties>
</file>